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2.xml" ContentType="application/vnd.openxmlformats-officedocument.drawingml.char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50" r:id="rId1"/>
    <p:sldMasterId id="2147483651" r:id="rId2"/>
    <p:sldMasterId id="2147483675" r:id="rId3"/>
  </p:sldMasterIdLst>
  <p:notesMasterIdLst>
    <p:notesMasterId r:id="rId25"/>
  </p:notesMasterIdLst>
  <p:sldIdLst>
    <p:sldId id="283" r:id="rId4"/>
    <p:sldId id="308" r:id="rId5"/>
    <p:sldId id="309" r:id="rId6"/>
    <p:sldId id="310" r:id="rId7"/>
    <p:sldId id="315" r:id="rId8"/>
    <p:sldId id="311" r:id="rId9"/>
    <p:sldId id="312" r:id="rId10"/>
    <p:sldId id="316" r:id="rId11"/>
    <p:sldId id="313" r:id="rId12"/>
    <p:sldId id="317" r:id="rId13"/>
    <p:sldId id="318" r:id="rId14"/>
    <p:sldId id="319" r:id="rId15"/>
    <p:sldId id="320" r:id="rId16"/>
    <p:sldId id="321" r:id="rId17"/>
    <p:sldId id="322" r:id="rId18"/>
    <p:sldId id="323" r:id="rId19"/>
    <p:sldId id="324" r:id="rId20"/>
    <p:sldId id="325" r:id="rId21"/>
    <p:sldId id="326" r:id="rId22"/>
    <p:sldId id="327" r:id="rId23"/>
    <p:sldId id="328" r:id="rId24"/>
  </p:sldIdLst>
  <p:sldSz cx="9144000" cy="6858000" type="screen4x3"/>
  <p:notesSz cx="6858000" cy="9144000"/>
  <p:embeddedFontLst>
    <p:embeddedFont>
      <p:font typeface="ＭＳ Ｐゴシック" panose="020B0600070205080204" pitchFamily="34" charset="-128"/>
      <p:regular r:id="rId26"/>
    </p:embeddedFont>
    <p:embeddedFont>
      <p:font typeface="Stag Sans Web USCC Black" panose="020B0A03040000020004" pitchFamily="34" charset="0"/>
      <p:bold r:id="rId27"/>
    </p:embeddedFont>
    <p:embeddedFont>
      <p:font typeface="Verdana" panose="020B0604030504040204" pitchFamily="34" charset="0"/>
      <p:regular r:id="rId28"/>
      <p:bold r:id="rId29"/>
      <p:italic r:id="rId30"/>
      <p:boldItalic r:id="rId31"/>
    </p:embeddedFont>
    <p:embeddedFont>
      <p:font typeface="Stag Web USCC Medium" panose="02000603060000020004" pitchFamily="2" charset="0"/>
      <p:regular r:id="rId32"/>
    </p:embeddedFont>
    <p:embeddedFont>
      <p:font typeface="Stag Web USCC Book" panose="02000503060000020004" pitchFamily="2" charset="0"/>
      <p:regular r:id="rId33"/>
      <p:italic r:id="rId34"/>
    </p:embeddedFont>
    <p:embeddedFont>
      <p:font typeface="Calibri" panose="020F0502020204030204" pitchFamily="34" charset="0"/>
      <p:regular r:id="rId35"/>
      <p:bold r:id="rId36"/>
      <p:italic r:id="rId37"/>
      <p:boldItalic r:id="rId38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FCE"/>
    <a:srgbClr val="FFC7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906" autoAdjust="0"/>
  </p:normalViewPr>
  <p:slideViewPr>
    <p:cSldViewPr>
      <p:cViewPr>
        <p:scale>
          <a:sx n="100" d="100"/>
          <a:sy n="100" d="100"/>
        </p:scale>
        <p:origin x="-1104" y="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1.fntdata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font" Target="fonts/font9.fntdata"/><Relationship Id="rId42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font" Target="fonts/font4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6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Hours</c:v>
                </c:pt>
              </c:strCache>
            </c:strRef>
          </c:tx>
          <c:marker>
            <c:symbol val="none"/>
          </c:marker>
          <c:val>
            <c:numRef>
              <c:f>Sheet1!$B$2:$B$6</c:f>
              <c:numCache>
                <c:formatCode>General</c:formatCode>
                <c:ptCount val="5"/>
                <c:pt idx="0">
                  <c:v>5</c:v>
                </c:pt>
                <c:pt idx="1">
                  <c:v>10</c:v>
                </c:pt>
                <c:pt idx="2">
                  <c:v>15</c:v>
                </c:pt>
                <c:pt idx="3">
                  <c:v>20</c:v>
                </c:pt>
                <c:pt idx="4">
                  <c:v>25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6521472"/>
        <c:axId val="76523008"/>
      </c:lineChart>
      <c:catAx>
        <c:axId val="76521472"/>
        <c:scaling>
          <c:orientation val="minMax"/>
        </c:scaling>
        <c:delete val="1"/>
        <c:axPos val="b"/>
        <c:majorTickMark val="out"/>
        <c:minorTickMark val="none"/>
        <c:tickLblPos val="nextTo"/>
        <c:crossAx val="76523008"/>
        <c:crosses val="autoZero"/>
        <c:auto val="1"/>
        <c:lblAlgn val="ctr"/>
        <c:lblOffset val="100"/>
        <c:noMultiLvlLbl val="0"/>
      </c:catAx>
      <c:valAx>
        <c:axId val="76523008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7652147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marker>
            <c:symbol val="none"/>
          </c:marker>
          <c:val>
            <c:numRef>
              <c:f>Sheet1!$A$1:$A$5</c:f>
              <c:numCache>
                <c:formatCode>General</c:formatCode>
                <c:ptCount val="5"/>
                <c:pt idx="0">
                  <c:v>5</c:v>
                </c:pt>
                <c:pt idx="1">
                  <c:v>10</c:v>
                </c:pt>
                <c:pt idx="2">
                  <c:v>15</c:v>
                </c:pt>
                <c:pt idx="3">
                  <c:v>20</c:v>
                </c:pt>
                <c:pt idx="4">
                  <c:v>25</c:v>
                </c:pt>
              </c:numCache>
            </c:numRef>
          </c:val>
          <c:smooth val="0"/>
        </c:ser>
        <c:ser>
          <c:idx val="1"/>
          <c:order val="1"/>
          <c:marker>
            <c:symbol val="none"/>
          </c:marker>
          <c:val>
            <c:numRef>
              <c:f>Sheet1!$B$1:$B$5</c:f>
              <c:numCache>
                <c:formatCode>General</c:formatCode>
                <c:ptCount val="5"/>
                <c:pt idx="0">
                  <c:v>5</c:v>
                </c:pt>
                <c:pt idx="1">
                  <c:v>9</c:v>
                </c:pt>
                <c:pt idx="2">
                  <c:v>12</c:v>
                </c:pt>
                <c:pt idx="3">
                  <c:v>14</c:v>
                </c:pt>
                <c:pt idx="4">
                  <c:v>15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7404032"/>
        <c:axId val="77405568"/>
      </c:lineChart>
      <c:catAx>
        <c:axId val="77404032"/>
        <c:scaling>
          <c:orientation val="minMax"/>
        </c:scaling>
        <c:delete val="1"/>
        <c:axPos val="b"/>
        <c:majorTickMark val="out"/>
        <c:minorTickMark val="none"/>
        <c:tickLblPos val="nextTo"/>
        <c:crossAx val="77405568"/>
        <c:crosses val="autoZero"/>
        <c:auto val="1"/>
        <c:lblAlgn val="ctr"/>
        <c:lblOffset val="100"/>
        <c:noMultiLvlLbl val="0"/>
      </c:catAx>
      <c:valAx>
        <c:axId val="77405568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7740403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447E4E-206B-410C-9CF3-DA8BCBDDCD6F}" type="datetimeFigureOut">
              <a:rPr lang="en-US" smtClean="0"/>
              <a:t>6/3/2014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223AA2-FA43-46B0-9CDA-738D6F0C2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238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223AA2-FA43-46B0-9CDA-738D6F0C273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9432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  <a:ea typeface="ＭＳ Ｐゴシック" pitchFamily="34" charset="-128"/>
              <a:cs typeface="ＭＳ Ｐゴシック" pitchFamily="34" charset="-128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018" eaLnBrk="0" hangingPunct="0"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1pPr>
            <a:lvl2pPr marL="730766" indent="-281064" defTabSz="915018" eaLnBrk="0" hangingPunct="0"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2pPr>
            <a:lvl3pPr marL="1124255" indent="-224851" defTabSz="915018" eaLnBrk="0" hangingPunct="0"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3pPr>
            <a:lvl4pPr marL="1573957" indent="-224851" defTabSz="915018" eaLnBrk="0" hangingPunct="0"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4pPr>
            <a:lvl5pPr marL="2023659" indent="-224851" defTabSz="915018" eaLnBrk="0" hangingPunct="0"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5pPr>
            <a:lvl6pPr marL="2473361" indent="-224851" defTabSz="9150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6pPr>
            <a:lvl7pPr marL="2923062" indent="-224851" defTabSz="9150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7pPr>
            <a:lvl8pPr marL="3372764" indent="-224851" defTabSz="9150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8pPr>
            <a:lvl9pPr marL="3822466" indent="-224851" defTabSz="9150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9pPr>
          </a:lstStyle>
          <a:p>
            <a:pPr eaLnBrk="1" hangingPunct="1"/>
            <a:fld id="{970C5F99-771A-46C1-B6D9-621267041393}" type="slidenum">
              <a:rPr lang="en-US" smtClean="0"/>
              <a:pPr eaLnBrk="1" hangingPunct="1"/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  <a:ea typeface="ＭＳ Ｐゴシック" pitchFamily="34" charset="-128"/>
              <a:cs typeface="ＭＳ Ｐゴシック" pitchFamily="34" charset="-128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018" eaLnBrk="0" hangingPunct="0"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1pPr>
            <a:lvl2pPr marL="730766" indent="-281064" defTabSz="915018" eaLnBrk="0" hangingPunct="0"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2pPr>
            <a:lvl3pPr marL="1124255" indent="-224851" defTabSz="915018" eaLnBrk="0" hangingPunct="0"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3pPr>
            <a:lvl4pPr marL="1573957" indent="-224851" defTabSz="915018" eaLnBrk="0" hangingPunct="0"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4pPr>
            <a:lvl5pPr marL="2023659" indent="-224851" defTabSz="915018" eaLnBrk="0" hangingPunct="0"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5pPr>
            <a:lvl6pPr marL="2473361" indent="-224851" defTabSz="9150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6pPr>
            <a:lvl7pPr marL="2923062" indent="-224851" defTabSz="9150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7pPr>
            <a:lvl8pPr marL="3372764" indent="-224851" defTabSz="9150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8pPr>
            <a:lvl9pPr marL="3822466" indent="-224851" defTabSz="9150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9pPr>
          </a:lstStyle>
          <a:p>
            <a:pPr eaLnBrk="1" hangingPunct="1"/>
            <a:fld id="{970C5F99-771A-46C1-B6D9-621267041393}" type="slidenum">
              <a:rPr lang="en-US" smtClean="0"/>
              <a:pPr eaLnBrk="1" hangingPunct="1"/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  <a:ea typeface="ＭＳ Ｐゴシック" pitchFamily="34" charset="-128"/>
              <a:cs typeface="ＭＳ Ｐゴシック" pitchFamily="34" charset="-128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018" eaLnBrk="0" hangingPunct="0"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1pPr>
            <a:lvl2pPr marL="730766" indent="-281064" defTabSz="915018" eaLnBrk="0" hangingPunct="0"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2pPr>
            <a:lvl3pPr marL="1124255" indent="-224851" defTabSz="915018" eaLnBrk="0" hangingPunct="0"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3pPr>
            <a:lvl4pPr marL="1573957" indent="-224851" defTabSz="915018" eaLnBrk="0" hangingPunct="0"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4pPr>
            <a:lvl5pPr marL="2023659" indent="-224851" defTabSz="915018" eaLnBrk="0" hangingPunct="0"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5pPr>
            <a:lvl6pPr marL="2473361" indent="-224851" defTabSz="9150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6pPr>
            <a:lvl7pPr marL="2923062" indent="-224851" defTabSz="9150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7pPr>
            <a:lvl8pPr marL="3372764" indent="-224851" defTabSz="9150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8pPr>
            <a:lvl9pPr marL="3822466" indent="-224851" defTabSz="9150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9pPr>
          </a:lstStyle>
          <a:p>
            <a:pPr eaLnBrk="1" hangingPunct="1"/>
            <a:fld id="{970C5F99-771A-46C1-B6D9-621267041393}" type="slidenum">
              <a:rPr lang="en-US" smtClean="0"/>
              <a:pPr eaLnBrk="1" hangingPunct="1"/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  <a:ea typeface="ＭＳ Ｐゴシック" pitchFamily="34" charset="-128"/>
              <a:cs typeface="ＭＳ Ｐゴシック" pitchFamily="34" charset="-128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018" eaLnBrk="0" hangingPunct="0"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1pPr>
            <a:lvl2pPr marL="730766" indent="-281064" defTabSz="915018" eaLnBrk="0" hangingPunct="0"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2pPr>
            <a:lvl3pPr marL="1124255" indent="-224851" defTabSz="915018" eaLnBrk="0" hangingPunct="0"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3pPr>
            <a:lvl4pPr marL="1573957" indent="-224851" defTabSz="915018" eaLnBrk="0" hangingPunct="0"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4pPr>
            <a:lvl5pPr marL="2023659" indent="-224851" defTabSz="915018" eaLnBrk="0" hangingPunct="0"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5pPr>
            <a:lvl6pPr marL="2473361" indent="-224851" defTabSz="9150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6pPr>
            <a:lvl7pPr marL="2923062" indent="-224851" defTabSz="9150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7pPr>
            <a:lvl8pPr marL="3372764" indent="-224851" defTabSz="9150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8pPr>
            <a:lvl9pPr marL="3822466" indent="-224851" defTabSz="9150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9pPr>
          </a:lstStyle>
          <a:p>
            <a:pPr eaLnBrk="1" hangingPunct="1"/>
            <a:fld id="{970C5F99-771A-46C1-B6D9-621267041393}" type="slidenum">
              <a:rPr lang="en-US" smtClean="0"/>
              <a:pPr eaLnBrk="1" hangingPunct="1"/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  <a:ea typeface="ＭＳ Ｐゴシック" pitchFamily="34" charset="-128"/>
              <a:cs typeface="ＭＳ Ｐゴシック" pitchFamily="34" charset="-128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018" eaLnBrk="0" hangingPunct="0"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1pPr>
            <a:lvl2pPr marL="730766" indent="-281064" defTabSz="915018" eaLnBrk="0" hangingPunct="0"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2pPr>
            <a:lvl3pPr marL="1124255" indent="-224851" defTabSz="915018" eaLnBrk="0" hangingPunct="0"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3pPr>
            <a:lvl4pPr marL="1573957" indent="-224851" defTabSz="915018" eaLnBrk="0" hangingPunct="0"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4pPr>
            <a:lvl5pPr marL="2023659" indent="-224851" defTabSz="915018" eaLnBrk="0" hangingPunct="0"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5pPr>
            <a:lvl6pPr marL="2473361" indent="-224851" defTabSz="9150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6pPr>
            <a:lvl7pPr marL="2923062" indent="-224851" defTabSz="9150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7pPr>
            <a:lvl8pPr marL="3372764" indent="-224851" defTabSz="9150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8pPr>
            <a:lvl9pPr marL="3822466" indent="-224851" defTabSz="9150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9pPr>
          </a:lstStyle>
          <a:p>
            <a:pPr eaLnBrk="1" hangingPunct="1"/>
            <a:fld id="{970C5F99-771A-46C1-B6D9-621267041393}" type="slidenum">
              <a:rPr lang="en-US" smtClean="0"/>
              <a:pPr eaLnBrk="1" hangingPunct="1"/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  <a:ea typeface="ＭＳ Ｐゴシック" pitchFamily="34" charset="-128"/>
              <a:cs typeface="ＭＳ Ｐゴシック" pitchFamily="34" charset="-128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018" eaLnBrk="0" hangingPunct="0"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1pPr>
            <a:lvl2pPr marL="730766" indent="-281064" defTabSz="915018" eaLnBrk="0" hangingPunct="0"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2pPr>
            <a:lvl3pPr marL="1124255" indent="-224851" defTabSz="915018" eaLnBrk="0" hangingPunct="0"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3pPr>
            <a:lvl4pPr marL="1573957" indent="-224851" defTabSz="915018" eaLnBrk="0" hangingPunct="0"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4pPr>
            <a:lvl5pPr marL="2023659" indent="-224851" defTabSz="915018" eaLnBrk="0" hangingPunct="0"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5pPr>
            <a:lvl6pPr marL="2473361" indent="-224851" defTabSz="9150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6pPr>
            <a:lvl7pPr marL="2923062" indent="-224851" defTabSz="9150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7pPr>
            <a:lvl8pPr marL="3372764" indent="-224851" defTabSz="9150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8pPr>
            <a:lvl9pPr marL="3822466" indent="-224851" defTabSz="9150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9pPr>
          </a:lstStyle>
          <a:p>
            <a:pPr eaLnBrk="1" hangingPunct="1"/>
            <a:fld id="{970C5F99-771A-46C1-B6D9-621267041393}" type="slidenum">
              <a:rPr lang="en-US" smtClean="0"/>
              <a:pPr eaLnBrk="1" hangingPunct="1"/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  <a:ea typeface="ＭＳ Ｐゴシック" pitchFamily="34" charset="-128"/>
              <a:cs typeface="ＭＳ Ｐゴシック" pitchFamily="34" charset="-128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018" eaLnBrk="0" hangingPunct="0"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1pPr>
            <a:lvl2pPr marL="730766" indent="-281064" defTabSz="915018" eaLnBrk="0" hangingPunct="0"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2pPr>
            <a:lvl3pPr marL="1124255" indent="-224851" defTabSz="915018" eaLnBrk="0" hangingPunct="0"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3pPr>
            <a:lvl4pPr marL="1573957" indent="-224851" defTabSz="915018" eaLnBrk="0" hangingPunct="0"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4pPr>
            <a:lvl5pPr marL="2023659" indent="-224851" defTabSz="915018" eaLnBrk="0" hangingPunct="0"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5pPr>
            <a:lvl6pPr marL="2473361" indent="-224851" defTabSz="9150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6pPr>
            <a:lvl7pPr marL="2923062" indent="-224851" defTabSz="9150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7pPr>
            <a:lvl8pPr marL="3372764" indent="-224851" defTabSz="9150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8pPr>
            <a:lvl9pPr marL="3822466" indent="-224851" defTabSz="9150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9pPr>
          </a:lstStyle>
          <a:p>
            <a:pPr eaLnBrk="1" hangingPunct="1"/>
            <a:fld id="{970C5F99-771A-46C1-B6D9-621267041393}" type="slidenum">
              <a:rPr lang="en-US" smtClean="0"/>
              <a:pPr eaLnBrk="1" hangingPunct="1"/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  <a:ea typeface="ＭＳ Ｐゴシック" pitchFamily="34" charset="-128"/>
              <a:cs typeface="ＭＳ Ｐゴシック" pitchFamily="34" charset="-128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018" eaLnBrk="0" hangingPunct="0"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1pPr>
            <a:lvl2pPr marL="730766" indent="-281064" defTabSz="915018" eaLnBrk="0" hangingPunct="0"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2pPr>
            <a:lvl3pPr marL="1124255" indent="-224851" defTabSz="915018" eaLnBrk="0" hangingPunct="0"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3pPr>
            <a:lvl4pPr marL="1573957" indent="-224851" defTabSz="915018" eaLnBrk="0" hangingPunct="0"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4pPr>
            <a:lvl5pPr marL="2023659" indent="-224851" defTabSz="915018" eaLnBrk="0" hangingPunct="0"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5pPr>
            <a:lvl6pPr marL="2473361" indent="-224851" defTabSz="9150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6pPr>
            <a:lvl7pPr marL="2923062" indent="-224851" defTabSz="9150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7pPr>
            <a:lvl8pPr marL="3372764" indent="-224851" defTabSz="9150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8pPr>
            <a:lvl9pPr marL="3822466" indent="-224851" defTabSz="9150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9pPr>
          </a:lstStyle>
          <a:p>
            <a:pPr eaLnBrk="1" hangingPunct="1"/>
            <a:fld id="{970C5F99-771A-46C1-B6D9-621267041393}" type="slidenum">
              <a:rPr lang="en-US" smtClean="0"/>
              <a:pPr eaLnBrk="1" hangingPunct="1"/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  <a:ea typeface="ＭＳ Ｐゴシック" pitchFamily="34" charset="-128"/>
              <a:cs typeface="ＭＳ Ｐゴシック" pitchFamily="34" charset="-128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018" eaLnBrk="0" hangingPunct="0"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1pPr>
            <a:lvl2pPr marL="730766" indent="-281064" defTabSz="915018" eaLnBrk="0" hangingPunct="0"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2pPr>
            <a:lvl3pPr marL="1124255" indent="-224851" defTabSz="915018" eaLnBrk="0" hangingPunct="0"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3pPr>
            <a:lvl4pPr marL="1573957" indent="-224851" defTabSz="915018" eaLnBrk="0" hangingPunct="0"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4pPr>
            <a:lvl5pPr marL="2023659" indent="-224851" defTabSz="915018" eaLnBrk="0" hangingPunct="0"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5pPr>
            <a:lvl6pPr marL="2473361" indent="-224851" defTabSz="9150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6pPr>
            <a:lvl7pPr marL="2923062" indent="-224851" defTabSz="9150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7pPr>
            <a:lvl8pPr marL="3372764" indent="-224851" defTabSz="9150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8pPr>
            <a:lvl9pPr marL="3822466" indent="-224851" defTabSz="9150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9pPr>
          </a:lstStyle>
          <a:p>
            <a:pPr eaLnBrk="1" hangingPunct="1"/>
            <a:fld id="{970C5F99-771A-46C1-B6D9-621267041393}" type="slidenum">
              <a:rPr lang="en-US" smtClean="0"/>
              <a:pPr eaLnBrk="1" hangingPunct="1"/>
              <a:t>18</a:t>
            </a:fld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  <a:ea typeface="ＭＳ Ｐゴシック" pitchFamily="34" charset="-128"/>
              <a:cs typeface="ＭＳ Ｐゴシック" pitchFamily="34" charset="-128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018" eaLnBrk="0" hangingPunct="0"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1pPr>
            <a:lvl2pPr marL="730766" indent="-281064" defTabSz="915018" eaLnBrk="0" hangingPunct="0"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2pPr>
            <a:lvl3pPr marL="1124255" indent="-224851" defTabSz="915018" eaLnBrk="0" hangingPunct="0"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3pPr>
            <a:lvl4pPr marL="1573957" indent="-224851" defTabSz="915018" eaLnBrk="0" hangingPunct="0"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4pPr>
            <a:lvl5pPr marL="2023659" indent="-224851" defTabSz="915018" eaLnBrk="0" hangingPunct="0"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5pPr>
            <a:lvl6pPr marL="2473361" indent="-224851" defTabSz="9150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6pPr>
            <a:lvl7pPr marL="2923062" indent="-224851" defTabSz="9150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7pPr>
            <a:lvl8pPr marL="3372764" indent="-224851" defTabSz="9150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8pPr>
            <a:lvl9pPr marL="3822466" indent="-224851" defTabSz="9150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9pPr>
          </a:lstStyle>
          <a:p>
            <a:pPr eaLnBrk="1" hangingPunct="1"/>
            <a:fld id="{970C5F99-771A-46C1-B6D9-621267041393}" type="slidenum">
              <a:rPr lang="en-US" smtClean="0"/>
              <a:pPr eaLnBrk="1" hangingPunct="1"/>
              <a:t>19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  <a:ea typeface="ＭＳ Ｐゴシック" pitchFamily="34" charset="-128"/>
              <a:cs typeface="ＭＳ Ｐゴシック" pitchFamily="34" charset="-128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018" eaLnBrk="0" hangingPunct="0"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1pPr>
            <a:lvl2pPr marL="730766" indent="-281064" defTabSz="915018" eaLnBrk="0" hangingPunct="0"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2pPr>
            <a:lvl3pPr marL="1124255" indent="-224851" defTabSz="915018" eaLnBrk="0" hangingPunct="0"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3pPr>
            <a:lvl4pPr marL="1573957" indent="-224851" defTabSz="915018" eaLnBrk="0" hangingPunct="0"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4pPr>
            <a:lvl5pPr marL="2023659" indent="-224851" defTabSz="915018" eaLnBrk="0" hangingPunct="0"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5pPr>
            <a:lvl6pPr marL="2473361" indent="-224851" defTabSz="9150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6pPr>
            <a:lvl7pPr marL="2923062" indent="-224851" defTabSz="9150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7pPr>
            <a:lvl8pPr marL="3372764" indent="-224851" defTabSz="9150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8pPr>
            <a:lvl9pPr marL="3822466" indent="-224851" defTabSz="9150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9pPr>
          </a:lstStyle>
          <a:p>
            <a:pPr eaLnBrk="1" hangingPunct="1"/>
            <a:fld id="{970C5F99-771A-46C1-B6D9-621267041393}" type="slidenum">
              <a:rPr lang="en-US" smtClean="0"/>
              <a:pPr eaLnBrk="1" hangingPunct="1"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  <a:ea typeface="ＭＳ Ｐゴシック" pitchFamily="34" charset="-128"/>
              <a:cs typeface="ＭＳ Ｐゴシック" pitchFamily="34" charset="-128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018" eaLnBrk="0" hangingPunct="0"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1pPr>
            <a:lvl2pPr marL="730766" indent="-281064" defTabSz="915018" eaLnBrk="0" hangingPunct="0"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2pPr>
            <a:lvl3pPr marL="1124255" indent="-224851" defTabSz="915018" eaLnBrk="0" hangingPunct="0"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3pPr>
            <a:lvl4pPr marL="1573957" indent="-224851" defTabSz="915018" eaLnBrk="0" hangingPunct="0"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4pPr>
            <a:lvl5pPr marL="2023659" indent="-224851" defTabSz="915018" eaLnBrk="0" hangingPunct="0"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5pPr>
            <a:lvl6pPr marL="2473361" indent="-224851" defTabSz="9150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6pPr>
            <a:lvl7pPr marL="2923062" indent="-224851" defTabSz="9150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7pPr>
            <a:lvl8pPr marL="3372764" indent="-224851" defTabSz="9150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8pPr>
            <a:lvl9pPr marL="3822466" indent="-224851" defTabSz="9150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9pPr>
          </a:lstStyle>
          <a:p>
            <a:pPr eaLnBrk="1" hangingPunct="1"/>
            <a:fld id="{970C5F99-771A-46C1-B6D9-621267041393}" type="slidenum">
              <a:rPr lang="en-US" smtClean="0"/>
              <a:pPr eaLnBrk="1" hangingPunct="1"/>
              <a:t>20</a:t>
            </a:fld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  <a:ea typeface="ＭＳ Ｐゴシック" pitchFamily="34" charset="-128"/>
              <a:cs typeface="ＭＳ Ｐゴシック" pitchFamily="34" charset="-128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018" eaLnBrk="0" hangingPunct="0"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1pPr>
            <a:lvl2pPr marL="730766" indent="-281064" defTabSz="915018" eaLnBrk="0" hangingPunct="0"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2pPr>
            <a:lvl3pPr marL="1124255" indent="-224851" defTabSz="915018" eaLnBrk="0" hangingPunct="0"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3pPr>
            <a:lvl4pPr marL="1573957" indent="-224851" defTabSz="915018" eaLnBrk="0" hangingPunct="0"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4pPr>
            <a:lvl5pPr marL="2023659" indent="-224851" defTabSz="915018" eaLnBrk="0" hangingPunct="0"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5pPr>
            <a:lvl6pPr marL="2473361" indent="-224851" defTabSz="9150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6pPr>
            <a:lvl7pPr marL="2923062" indent="-224851" defTabSz="9150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7pPr>
            <a:lvl8pPr marL="3372764" indent="-224851" defTabSz="9150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8pPr>
            <a:lvl9pPr marL="3822466" indent="-224851" defTabSz="9150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9pPr>
          </a:lstStyle>
          <a:p>
            <a:pPr eaLnBrk="1" hangingPunct="1"/>
            <a:fld id="{970C5F99-771A-46C1-B6D9-621267041393}" type="slidenum">
              <a:rPr lang="en-US" smtClean="0"/>
              <a:pPr eaLnBrk="1" hangingPunct="1"/>
              <a:t>21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Arial" pitchFamily="34" charset="0"/>
              <a:ea typeface="ＭＳ Ｐゴシック" pitchFamily="34" charset="-128"/>
              <a:cs typeface="ＭＳ Ｐゴシック" pitchFamily="34" charset="-128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018" eaLnBrk="0" hangingPunct="0"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1pPr>
            <a:lvl2pPr marL="730766" indent="-281064" defTabSz="915018" eaLnBrk="0" hangingPunct="0"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2pPr>
            <a:lvl3pPr marL="1124255" indent="-224851" defTabSz="915018" eaLnBrk="0" hangingPunct="0"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3pPr>
            <a:lvl4pPr marL="1573957" indent="-224851" defTabSz="915018" eaLnBrk="0" hangingPunct="0"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4pPr>
            <a:lvl5pPr marL="2023659" indent="-224851" defTabSz="915018" eaLnBrk="0" hangingPunct="0"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5pPr>
            <a:lvl6pPr marL="2473361" indent="-224851" defTabSz="9150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6pPr>
            <a:lvl7pPr marL="2923062" indent="-224851" defTabSz="9150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7pPr>
            <a:lvl8pPr marL="3372764" indent="-224851" defTabSz="9150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8pPr>
            <a:lvl9pPr marL="3822466" indent="-224851" defTabSz="9150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9pPr>
          </a:lstStyle>
          <a:p>
            <a:pPr eaLnBrk="1" hangingPunct="1"/>
            <a:fld id="{970C5F99-771A-46C1-B6D9-621267041393}" type="slidenum">
              <a:rPr lang="en-US" smtClean="0"/>
              <a:pPr eaLnBrk="1" hangingPunct="1"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  <a:ea typeface="ＭＳ Ｐゴシック" pitchFamily="34" charset="-128"/>
              <a:cs typeface="ＭＳ Ｐゴシック" pitchFamily="34" charset="-128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018" eaLnBrk="0" hangingPunct="0"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1pPr>
            <a:lvl2pPr marL="730766" indent="-281064" defTabSz="915018" eaLnBrk="0" hangingPunct="0"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2pPr>
            <a:lvl3pPr marL="1124255" indent="-224851" defTabSz="915018" eaLnBrk="0" hangingPunct="0"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3pPr>
            <a:lvl4pPr marL="1573957" indent="-224851" defTabSz="915018" eaLnBrk="0" hangingPunct="0"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4pPr>
            <a:lvl5pPr marL="2023659" indent="-224851" defTabSz="915018" eaLnBrk="0" hangingPunct="0"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5pPr>
            <a:lvl6pPr marL="2473361" indent="-224851" defTabSz="9150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6pPr>
            <a:lvl7pPr marL="2923062" indent="-224851" defTabSz="9150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7pPr>
            <a:lvl8pPr marL="3372764" indent="-224851" defTabSz="9150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8pPr>
            <a:lvl9pPr marL="3822466" indent="-224851" defTabSz="9150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9pPr>
          </a:lstStyle>
          <a:p>
            <a:pPr eaLnBrk="1" hangingPunct="1"/>
            <a:fld id="{970C5F99-771A-46C1-B6D9-621267041393}" type="slidenum">
              <a:rPr lang="en-US" smtClean="0"/>
              <a:pPr eaLnBrk="1" hangingPunct="1"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  <a:ea typeface="ＭＳ Ｐゴシック" pitchFamily="34" charset="-128"/>
              <a:cs typeface="ＭＳ Ｐゴシック" pitchFamily="34" charset="-128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018" eaLnBrk="0" hangingPunct="0"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1pPr>
            <a:lvl2pPr marL="730766" indent="-281064" defTabSz="915018" eaLnBrk="0" hangingPunct="0"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2pPr>
            <a:lvl3pPr marL="1124255" indent="-224851" defTabSz="915018" eaLnBrk="0" hangingPunct="0"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3pPr>
            <a:lvl4pPr marL="1573957" indent="-224851" defTabSz="915018" eaLnBrk="0" hangingPunct="0"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4pPr>
            <a:lvl5pPr marL="2023659" indent="-224851" defTabSz="915018" eaLnBrk="0" hangingPunct="0"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5pPr>
            <a:lvl6pPr marL="2473361" indent="-224851" defTabSz="9150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6pPr>
            <a:lvl7pPr marL="2923062" indent="-224851" defTabSz="9150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7pPr>
            <a:lvl8pPr marL="3372764" indent="-224851" defTabSz="9150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8pPr>
            <a:lvl9pPr marL="3822466" indent="-224851" defTabSz="9150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9pPr>
          </a:lstStyle>
          <a:p>
            <a:pPr eaLnBrk="1" hangingPunct="1"/>
            <a:fld id="{970C5F99-771A-46C1-B6D9-621267041393}" type="slidenum">
              <a:rPr lang="en-US" smtClean="0"/>
              <a:pPr eaLnBrk="1" hangingPunct="1"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  <a:ea typeface="ＭＳ Ｐゴシック" pitchFamily="34" charset="-128"/>
              <a:cs typeface="ＭＳ Ｐゴシック" pitchFamily="34" charset="-128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018" eaLnBrk="0" hangingPunct="0"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1pPr>
            <a:lvl2pPr marL="730766" indent="-281064" defTabSz="915018" eaLnBrk="0" hangingPunct="0"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2pPr>
            <a:lvl3pPr marL="1124255" indent="-224851" defTabSz="915018" eaLnBrk="0" hangingPunct="0"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3pPr>
            <a:lvl4pPr marL="1573957" indent="-224851" defTabSz="915018" eaLnBrk="0" hangingPunct="0"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4pPr>
            <a:lvl5pPr marL="2023659" indent="-224851" defTabSz="915018" eaLnBrk="0" hangingPunct="0"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5pPr>
            <a:lvl6pPr marL="2473361" indent="-224851" defTabSz="9150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6pPr>
            <a:lvl7pPr marL="2923062" indent="-224851" defTabSz="9150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7pPr>
            <a:lvl8pPr marL="3372764" indent="-224851" defTabSz="9150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8pPr>
            <a:lvl9pPr marL="3822466" indent="-224851" defTabSz="9150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9pPr>
          </a:lstStyle>
          <a:p>
            <a:pPr eaLnBrk="1" hangingPunct="1"/>
            <a:fld id="{970C5F99-771A-46C1-B6D9-621267041393}" type="slidenum">
              <a:rPr lang="en-US" smtClean="0"/>
              <a:pPr eaLnBrk="1" hangingPunct="1"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  <a:ea typeface="ＭＳ Ｐゴシック" pitchFamily="34" charset="-128"/>
              <a:cs typeface="ＭＳ Ｐゴシック" pitchFamily="34" charset="-128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018" eaLnBrk="0" hangingPunct="0"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1pPr>
            <a:lvl2pPr marL="730766" indent="-281064" defTabSz="915018" eaLnBrk="0" hangingPunct="0"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2pPr>
            <a:lvl3pPr marL="1124255" indent="-224851" defTabSz="915018" eaLnBrk="0" hangingPunct="0"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3pPr>
            <a:lvl4pPr marL="1573957" indent="-224851" defTabSz="915018" eaLnBrk="0" hangingPunct="0"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4pPr>
            <a:lvl5pPr marL="2023659" indent="-224851" defTabSz="915018" eaLnBrk="0" hangingPunct="0"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5pPr>
            <a:lvl6pPr marL="2473361" indent="-224851" defTabSz="9150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6pPr>
            <a:lvl7pPr marL="2923062" indent="-224851" defTabSz="9150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7pPr>
            <a:lvl8pPr marL="3372764" indent="-224851" defTabSz="9150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8pPr>
            <a:lvl9pPr marL="3822466" indent="-224851" defTabSz="9150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9pPr>
          </a:lstStyle>
          <a:p>
            <a:pPr eaLnBrk="1" hangingPunct="1"/>
            <a:fld id="{970C5F99-771A-46C1-B6D9-621267041393}" type="slidenum">
              <a:rPr lang="en-US" smtClean="0"/>
              <a:pPr eaLnBrk="1" hangingPunct="1"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  <a:ea typeface="ＭＳ Ｐゴシック" pitchFamily="34" charset="-128"/>
              <a:cs typeface="ＭＳ Ｐゴシック" pitchFamily="34" charset="-128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018" eaLnBrk="0" hangingPunct="0"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1pPr>
            <a:lvl2pPr marL="730766" indent="-281064" defTabSz="915018" eaLnBrk="0" hangingPunct="0"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2pPr>
            <a:lvl3pPr marL="1124255" indent="-224851" defTabSz="915018" eaLnBrk="0" hangingPunct="0"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3pPr>
            <a:lvl4pPr marL="1573957" indent="-224851" defTabSz="915018" eaLnBrk="0" hangingPunct="0"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4pPr>
            <a:lvl5pPr marL="2023659" indent="-224851" defTabSz="915018" eaLnBrk="0" hangingPunct="0"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5pPr>
            <a:lvl6pPr marL="2473361" indent="-224851" defTabSz="9150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6pPr>
            <a:lvl7pPr marL="2923062" indent="-224851" defTabSz="9150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7pPr>
            <a:lvl8pPr marL="3372764" indent="-224851" defTabSz="9150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8pPr>
            <a:lvl9pPr marL="3822466" indent="-224851" defTabSz="9150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9pPr>
          </a:lstStyle>
          <a:p>
            <a:pPr eaLnBrk="1" hangingPunct="1"/>
            <a:fld id="{970C5F99-771A-46C1-B6D9-621267041393}" type="slidenum">
              <a:rPr lang="en-US" smtClean="0"/>
              <a:pPr eaLnBrk="1" hangingPunct="1"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  <a:ea typeface="ＭＳ Ｐゴシック" pitchFamily="34" charset="-128"/>
              <a:cs typeface="ＭＳ Ｐゴシック" pitchFamily="34" charset="-128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018" eaLnBrk="0" hangingPunct="0"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1pPr>
            <a:lvl2pPr marL="730766" indent="-281064" defTabSz="915018" eaLnBrk="0" hangingPunct="0"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2pPr>
            <a:lvl3pPr marL="1124255" indent="-224851" defTabSz="915018" eaLnBrk="0" hangingPunct="0"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3pPr>
            <a:lvl4pPr marL="1573957" indent="-224851" defTabSz="915018" eaLnBrk="0" hangingPunct="0"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4pPr>
            <a:lvl5pPr marL="2023659" indent="-224851" defTabSz="915018" eaLnBrk="0" hangingPunct="0"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5pPr>
            <a:lvl6pPr marL="2473361" indent="-224851" defTabSz="9150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6pPr>
            <a:lvl7pPr marL="2923062" indent="-224851" defTabSz="9150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7pPr>
            <a:lvl8pPr marL="3372764" indent="-224851" defTabSz="9150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8pPr>
            <a:lvl9pPr marL="3822466" indent="-224851" defTabSz="9150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 charset="-128"/>
              </a:defRPr>
            </a:lvl9pPr>
          </a:lstStyle>
          <a:p>
            <a:pPr eaLnBrk="1" hangingPunct="1"/>
            <a:fld id="{970C5F99-771A-46C1-B6D9-621267041393}" type="slidenum">
              <a:rPr lang="en-US" smtClean="0"/>
              <a:pPr eaLnBrk="1" hangingPunct="1"/>
              <a:t>9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4425" y="1568450"/>
            <a:ext cx="3886200" cy="4324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3025" y="1568450"/>
            <a:ext cx="3886200" cy="4324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88175" y="274638"/>
            <a:ext cx="2084388" cy="56181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3425" y="274638"/>
            <a:ext cx="6102350" cy="56181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7800" y="2057400"/>
            <a:ext cx="6858000" cy="2133600"/>
          </a:xfrm>
        </p:spPr>
        <p:txBody>
          <a:bodyPr/>
          <a:lstStyle>
            <a:lvl1pPr>
              <a:defRPr sz="3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1" descr="bkrgd title 2.jpg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673225" y="2006600"/>
            <a:ext cx="6705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add title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00213" y="6546850"/>
            <a:ext cx="6186487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sz="800">
                <a:solidFill>
                  <a:srgbClr val="888886"/>
                </a:solidFill>
                <a:latin typeface="Verdana" pitchFamily="34" charset="0"/>
              </a:rPr>
              <a:t>Contains U.S. Cellular</a:t>
            </a:r>
            <a:r>
              <a:rPr lang="en-US" sz="800" baseline="30000">
                <a:solidFill>
                  <a:srgbClr val="888886"/>
                </a:solidFill>
                <a:latin typeface="Verdana" pitchFamily="34" charset="0"/>
              </a:rPr>
              <a:t>®</a:t>
            </a:r>
            <a:r>
              <a:rPr lang="en-US" sz="800">
                <a:solidFill>
                  <a:srgbClr val="888886"/>
                </a:solidFill>
                <a:latin typeface="Verdana" pitchFamily="34" charset="0"/>
              </a:rPr>
              <a:t> confidential information. Not for external use or disclosure without proper authorization.</a:t>
            </a:r>
          </a:p>
        </p:txBody>
      </p:sp>
      <p:sp>
        <p:nvSpPr>
          <p:cNvPr id="7" name="Rectangle 6"/>
          <p:cNvSpPr/>
          <p:nvPr/>
        </p:nvSpPr>
        <p:spPr>
          <a:xfrm>
            <a:off x="661988" y="2201863"/>
            <a:ext cx="58737" cy="93662"/>
          </a:xfrm>
          <a:prstGeom prst="rect">
            <a:avLst/>
          </a:prstGeom>
          <a:solidFill>
            <a:srgbClr val="D8EAE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rgbClr val="2269A5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rgbClr val="2269A5"/>
          </a:solidFill>
          <a:latin typeface="Verdana" pitchFamily="34" charset="0"/>
          <a:ea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rgbClr val="2269A5"/>
          </a:solidFill>
          <a:latin typeface="Verdana" pitchFamily="34" charset="0"/>
          <a:ea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rgbClr val="2269A5"/>
          </a:solidFill>
          <a:latin typeface="Verdana" pitchFamily="34" charset="0"/>
          <a:ea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rgbClr val="2269A5"/>
          </a:solidFill>
          <a:latin typeface="Verdana" pitchFamily="34" charset="0"/>
          <a:ea typeface="ＭＳ Ｐゴシック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800">
          <a:solidFill>
            <a:srgbClr val="2269A5"/>
          </a:solidFill>
          <a:latin typeface="Verdana" pitchFamily="34" charset="0"/>
          <a:ea typeface="ＭＳ Ｐゴシック" charset="-128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800">
          <a:solidFill>
            <a:srgbClr val="2269A5"/>
          </a:solidFill>
          <a:latin typeface="Verdana" pitchFamily="34" charset="0"/>
          <a:ea typeface="ＭＳ Ｐゴシック" charset="-128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800">
          <a:solidFill>
            <a:srgbClr val="2269A5"/>
          </a:solidFill>
          <a:latin typeface="Verdana" pitchFamily="34" charset="0"/>
          <a:ea typeface="ＭＳ Ｐゴシック" charset="-128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800">
          <a:solidFill>
            <a:srgbClr val="2269A5"/>
          </a:solidFill>
          <a:latin typeface="Verdana" pitchFamily="34" charset="0"/>
          <a:ea typeface="ＭＳ Ｐゴシック" charset="-128"/>
        </a:defRPr>
      </a:lvl9pPr>
    </p:titleStyle>
    <p:bodyStyle>
      <a:lvl1pPr marL="342900" indent="-342900" algn="ctr" rtl="0" eaLnBrk="0" fontAlgn="base" hangingPunct="0">
        <a:spcBef>
          <a:spcPct val="2000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33425" y="274638"/>
            <a:ext cx="83391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14425" y="1568450"/>
            <a:ext cx="79248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244" name="Picture 4" descr="USCC logo_4C_horizontal_2012.pn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46125" y="6313488"/>
            <a:ext cx="1828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997200" y="6546850"/>
            <a:ext cx="6032500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sz="800">
                <a:solidFill>
                  <a:srgbClr val="888886"/>
                </a:solidFill>
                <a:latin typeface="Verdana" pitchFamily="34" charset="0"/>
              </a:rPr>
              <a:t>Contains U.S. Cellular</a:t>
            </a:r>
            <a:r>
              <a:rPr lang="en-US" sz="800" baseline="30000">
                <a:solidFill>
                  <a:srgbClr val="888886"/>
                </a:solidFill>
                <a:latin typeface="Verdana" pitchFamily="34" charset="0"/>
              </a:rPr>
              <a:t>®</a:t>
            </a:r>
            <a:r>
              <a:rPr lang="en-US" sz="800">
                <a:solidFill>
                  <a:srgbClr val="888886"/>
                </a:solidFill>
                <a:latin typeface="Verdana" pitchFamily="34" charset="0"/>
              </a:rPr>
              <a:t> confidential information. Not for external use or disclosure without proper authorization.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558800" cy="6858000"/>
          </a:xfrm>
          <a:prstGeom prst="rect">
            <a:avLst/>
          </a:prstGeom>
          <a:solidFill>
            <a:srgbClr val="D8EAE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Slide Number Placeholder 5"/>
          <p:cNvSpPr txBox="1">
            <a:spLocks/>
          </p:cNvSpPr>
          <p:nvPr/>
        </p:nvSpPr>
        <p:spPr>
          <a:xfrm>
            <a:off x="0" y="6475413"/>
            <a:ext cx="546100" cy="350837"/>
          </a:xfrm>
          <a:prstGeom prst="rect">
            <a:avLst/>
          </a:prstGeom>
          <a:noFill/>
        </p:spPr>
        <p:txBody>
          <a:bodyPr anchor="ctr"/>
          <a:lstStyle/>
          <a:p>
            <a:pPr algn="ctr"/>
            <a:fld id="{ED4D579C-DB21-48B0-9E22-1DB51F84B65D}" type="slidenum">
              <a:rPr lang="en-US" sz="1000">
                <a:solidFill>
                  <a:srgbClr val="2269A5"/>
                </a:solidFill>
              </a:rPr>
              <a:pPr algn="ctr"/>
              <a:t>‹#›</a:t>
            </a:fld>
            <a:endParaRPr lang="en-US" sz="1000">
              <a:solidFill>
                <a:srgbClr val="2269A5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2269A5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2269A5"/>
          </a:solidFill>
          <a:latin typeface="Verdana" pitchFamily="34" charset="0"/>
          <a:ea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2269A5"/>
          </a:solidFill>
          <a:latin typeface="Verdana" pitchFamily="34" charset="0"/>
          <a:ea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2269A5"/>
          </a:solidFill>
          <a:latin typeface="Verdana" pitchFamily="34" charset="0"/>
          <a:ea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2269A5"/>
          </a:solidFill>
          <a:latin typeface="Verdana" pitchFamily="34" charset="0"/>
          <a:ea typeface="ＭＳ Ｐゴシック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2269A5"/>
          </a:solidFill>
          <a:latin typeface="Verdana" pitchFamily="34" charset="0"/>
          <a:ea typeface="ＭＳ Ｐゴシック" charset="-128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2269A5"/>
          </a:solidFill>
          <a:latin typeface="Verdana" pitchFamily="34" charset="0"/>
          <a:ea typeface="ＭＳ Ｐゴシック" charset="-128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2269A5"/>
          </a:solidFill>
          <a:latin typeface="Verdana" pitchFamily="34" charset="0"/>
          <a:ea typeface="ＭＳ Ｐゴシック" charset="-128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2269A5"/>
          </a:solidFill>
          <a:latin typeface="Verdana" pitchFamily="34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6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1" descr="bkrgd title 2.jp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673225" y="2006600"/>
            <a:ext cx="6705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add title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1700213" y="6546850"/>
            <a:ext cx="6186487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kern="1200">
                <a:solidFill>
                  <a:srgbClr val="888886"/>
                </a:solidFill>
                <a:latin typeface="Verdana" charset="0"/>
                <a:ea typeface="Geneva" charset="-128"/>
                <a:cs typeface="+mn-cs"/>
              </a:rPr>
              <a:t>Contains U.S. Cellular</a:t>
            </a:r>
            <a:r>
              <a:rPr lang="en-US" sz="800" kern="1200" baseline="30000">
                <a:solidFill>
                  <a:srgbClr val="888886"/>
                </a:solidFill>
                <a:latin typeface="Verdana" charset="0"/>
                <a:ea typeface="Geneva" charset="-128"/>
                <a:cs typeface="+mn-cs"/>
              </a:rPr>
              <a:t>®</a:t>
            </a:r>
            <a:r>
              <a:rPr lang="en-US" sz="800" kern="1200">
                <a:solidFill>
                  <a:srgbClr val="888886"/>
                </a:solidFill>
                <a:latin typeface="Verdana" charset="0"/>
                <a:ea typeface="Geneva" charset="-128"/>
                <a:cs typeface="+mn-cs"/>
              </a:rPr>
              <a:t> confidential information. Not for external use or disclosure without proper authorization.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661988" y="2201863"/>
            <a:ext cx="58737" cy="93662"/>
          </a:xfrm>
          <a:prstGeom prst="rect">
            <a:avLst/>
          </a:prstGeom>
          <a:solidFill>
            <a:srgbClr val="D8EAE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rgbClr val="2269A5"/>
          </a:solidFill>
          <a:latin typeface="Verdana"/>
          <a:ea typeface="ＭＳ Ｐゴシック" charset="-128"/>
          <a:cs typeface="Verdana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rgbClr val="2269A5"/>
          </a:solidFill>
          <a:latin typeface="Verdana" charset="0"/>
          <a:ea typeface="ＭＳ Ｐゴシック" charset="-128"/>
          <a:cs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rgbClr val="2269A5"/>
          </a:solidFill>
          <a:latin typeface="Verdana" charset="0"/>
          <a:ea typeface="ＭＳ Ｐゴシック" charset="-128"/>
          <a:cs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rgbClr val="2269A5"/>
          </a:solidFill>
          <a:latin typeface="Verdana" charset="0"/>
          <a:ea typeface="ＭＳ Ｐゴシック" charset="-128"/>
          <a:cs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rgbClr val="2269A5"/>
          </a:solidFill>
          <a:latin typeface="Verdana" charset="0"/>
          <a:ea typeface="ＭＳ Ｐゴシック" charset="-128"/>
          <a:cs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9pPr>
    </p:titleStyle>
    <p:bodyStyle>
      <a:lvl1pPr marL="342900" indent="-342900" algn="ctr" rtl="0" eaLnBrk="0" fontAlgn="base" hangingPunct="0">
        <a:spcBef>
          <a:spcPct val="20000"/>
        </a:spcBef>
        <a:spcAft>
          <a:spcPct val="0"/>
        </a:spcAft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Geneva" charset="-128"/>
          <a:cs typeface="Genev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Geneva" charset="-128"/>
          <a:cs typeface="Genev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charset="-128"/>
          <a:cs typeface="Genev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2.jp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jpeg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gif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9.png"/><Relationship Id="rId11" Type="http://schemas.openxmlformats.org/officeDocument/2006/relationships/image" Target="../media/image44.jpg"/><Relationship Id="rId5" Type="http://schemas.openxmlformats.org/officeDocument/2006/relationships/image" Target="../media/image38.jpg"/><Relationship Id="rId10" Type="http://schemas.openxmlformats.org/officeDocument/2006/relationships/image" Target="../media/image43.jpg"/><Relationship Id="rId4" Type="http://schemas.openxmlformats.org/officeDocument/2006/relationships/image" Target="../media/image37.png"/><Relationship Id="rId9" Type="http://schemas.openxmlformats.org/officeDocument/2006/relationships/image" Target="../media/image42.jpg"/><Relationship Id="rId14" Type="http://schemas.openxmlformats.org/officeDocument/2006/relationships/image" Target="../media/image4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48.jpeg"/><Relationship Id="rId7" Type="http://schemas.openxmlformats.org/officeDocument/2006/relationships/image" Target="../media/image5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0.jpeg"/><Relationship Id="rId5" Type="http://schemas.openxmlformats.org/officeDocument/2006/relationships/chart" Target="../charts/chart2.xml"/><Relationship Id="rId4" Type="http://schemas.openxmlformats.org/officeDocument/2006/relationships/image" Target="../media/image4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4.png"/><Relationship Id="rId4" Type="http://schemas.openxmlformats.org/officeDocument/2006/relationships/image" Target="../media/image6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10" Type="http://schemas.openxmlformats.org/officeDocument/2006/relationships/image" Target="../media/image12.pn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5.jpeg"/><Relationship Id="rId7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jp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52600" y="1752600"/>
            <a:ext cx="6553200" cy="24003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200" dirty="0" smtClean="0">
                <a:solidFill>
                  <a:srgbClr val="0065A4"/>
                </a:solidFill>
                <a:latin typeface="Stag Sans Web USCC Black" pitchFamily="34" charset="0"/>
                <a:ea typeface="ＭＳ Ｐゴシック" pitchFamily="34" charset="-128"/>
                <a:cs typeface="Verdana" pitchFamily="34" charset="0"/>
              </a:rPr>
              <a:t/>
            </a:r>
            <a:br>
              <a:rPr lang="en-US" sz="3200" dirty="0" smtClean="0">
                <a:solidFill>
                  <a:srgbClr val="0065A4"/>
                </a:solidFill>
                <a:latin typeface="Stag Sans Web USCC Black" pitchFamily="34" charset="0"/>
                <a:ea typeface="ＭＳ Ｐゴシック" pitchFamily="34" charset="-128"/>
                <a:cs typeface="Verdana" pitchFamily="34" charset="0"/>
              </a:rPr>
            </a:br>
            <a:r>
              <a:rPr lang="en-US" sz="3200" dirty="0">
                <a:solidFill>
                  <a:srgbClr val="0065A4"/>
                </a:solidFill>
                <a:latin typeface="Stag Sans Web USCC Black" pitchFamily="34" charset="0"/>
                <a:ea typeface="ＭＳ Ｐゴシック" pitchFamily="34" charset="-128"/>
                <a:cs typeface="Verdana" pitchFamily="34" charset="0"/>
              </a:rPr>
              <a:t/>
            </a:r>
            <a:br>
              <a:rPr lang="en-US" sz="3200" dirty="0">
                <a:solidFill>
                  <a:srgbClr val="0065A4"/>
                </a:solidFill>
                <a:latin typeface="Stag Sans Web USCC Black" pitchFamily="34" charset="0"/>
                <a:ea typeface="ＭＳ Ｐゴシック" pitchFamily="34" charset="-128"/>
                <a:cs typeface="Verdana" pitchFamily="34" charset="0"/>
              </a:rPr>
            </a:br>
            <a:r>
              <a:rPr lang="en-US" sz="3200" dirty="0" smtClean="0">
                <a:solidFill>
                  <a:srgbClr val="0065A4"/>
                </a:solidFill>
                <a:latin typeface="Stag Sans Web USCC Black" pitchFamily="34" charset="0"/>
                <a:ea typeface="ＭＳ Ｐゴシック" pitchFamily="34" charset="-128"/>
                <a:cs typeface="Verdana" pitchFamily="34" charset="0"/>
              </a:rPr>
              <a:t>Any screen e-commerce using Responsive Web Design</a:t>
            </a:r>
            <a:r>
              <a:rPr lang="en-US" sz="3200" dirty="0" smtClean="0">
                <a:latin typeface="Verdana" pitchFamily="34" charset="0"/>
                <a:ea typeface="ＭＳ Ｐゴシック"/>
                <a:cs typeface="Verdana" pitchFamily="34" charset="0"/>
              </a:rPr>
              <a:t/>
            </a:r>
            <a:br>
              <a:rPr lang="en-US" sz="3200" dirty="0" smtClean="0">
                <a:latin typeface="Verdana" pitchFamily="34" charset="0"/>
                <a:ea typeface="ＭＳ Ｐゴシック"/>
                <a:cs typeface="Verdana" pitchFamily="34" charset="0"/>
              </a:rPr>
            </a:br>
            <a:r>
              <a:rPr lang="en-US" sz="3200" dirty="0" smtClean="0">
                <a:latin typeface="Verdana" pitchFamily="34" charset="0"/>
                <a:ea typeface="ＭＳ Ｐゴシック"/>
                <a:cs typeface="Verdana" pitchFamily="34" charset="0"/>
              </a:rPr>
              <a:t/>
            </a:r>
            <a:br>
              <a:rPr lang="en-US" sz="3200" dirty="0" smtClean="0">
                <a:latin typeface="Verdana" pitchFamily="34" charset="0"/>
                <a:ea typeface="ＭＳ Ｐゴシック"/>
                <a:cs typeface="Verdana" pitchFamily="34" charset="0"/>
              </a:rPr>
            </a:br>
            <a:r>
              <a:rPr lang="en-US" sz="2000" dirty="0" smtClean="0">
                <a:solidFill>
                  <a:srgbClr val="0065A4"/>
                </a:solidFill>
                <a:latin typeface="Stag Web USCC Book" pitchFamily="2" charset="0"/>
                <a:ea typeface="ＭＳ Ｐゴシック" pitchFamily="34" charset="-128"/>
                <a:cs typeface="Verdana" pitchFamily="34" charset="0"/>
              </a:rPr>
              <a:t>October 17, 2013</a:t>
            </a:r>
            <a:r>
              <a:rPr lang="en-US" sz="3200" dirty="0" smtClean="0">
                <a:latin typeface="Verdana" pitchFamily="34" charset="0"/>
                <a:ea typeface="ＭＳ Ｐゴシック"/>
                <a:cs typeface="Verdana" pitchFamily="34" charset="0"/>
              </a:rPr>
              <a:t/>
            </a:r>
            <a:br>
              <a:rPr lang="en-US" sz="3200" dirty="0" smtClean="0">
                <a:latin typeface="Verdana" pitchFamily="34" charset="0"/>
                <a:ea typeface="ＭＳ Ｐゴシック"/>
                <a:cs typeface="Verdana" pitchFamily="34" charset="0"/>
              </a:rPr>
            </a:br>
            <a:r>
              <a:rPr lang="en-US" sz="3200" dirty="0" smtClean="0">
                <a:latin typeface="Verdana" pitchFamily="34" charset="0"/>
                <a:ea typeface="ＭＳ Ｐゴシック"/>
                <a:cs typeface="Verdana" pitchFamily="34" charset="0"/>
              </a:rPr>
              <a:t/>
            </a:r>
            <a:br>
              <a:rPr lang="en-US" sz="3200" dirty="0" smtClean="0">
                <a:latin typeface="Verdana" pitchFamily="34" charset="0"/>
                <a:ea typeface="ＭＳ Ｐゴシック"/>
                <a:cs typeface="Verdana" pitchFamily="34" charset="0"/>
              </a:rPr>
            </a:br>
            <a:endParaRPr lang="en-US" sz="3200" dirty="0" smtClean="0">
              <a:latin typeface="Verdana" pitchFamily="34" charset="0"/>
              <a:ea typeface="ＭＳ Ｐゴシック"/>
              <a:cs typeface="Verdan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35" t="5755" r="1896" b="4502"/>
          <a:stretch/>
        </p:blipFill>
        <p:spPr>
          <a:xfrm>
            <a:off x="6934200" y="2679230"/>
            <a:ext cx="1371600" cy="182744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791200" y="5638800"/>
            <a:ext cx="2514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 smtClean="0">
                <a:solidFill>
                  <a:srgbClr val="0065A4"/>
                </a:solidFill>
                <a:latin typeface="Stag Web USCC Book" pitchFamily="2" charset="0"/>
                <a:ea typeface="ＭＳ Ｐゴシック" pitchFamily="34" charset="-128"/>
                <a:cs typeface="Verdana" pitchFamily="34" charset="0"/>
              </a:rPr>
              <a:t>Author: Mike Lipman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 txBox="1">
            <a:spLocks noChangeArrowheads="1"/>
          </p:cNvSpPr>
          <p:nvPr/>
        </p:nvSpPr>
        <p:spPr bwMode="auto">
          <a:xfrm>
            <a:off x="838201" y="274638"/>
            <a:ext cx="8077199" cy="556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269A5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269A5"/>
                </a:solidFill>
                <a:latin typeface="Verdana" pitchFamily="34" charset="0"/>
                <a:ea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269A5"/>
                </a:solidFill>
                <a:latin typeface="Verdana" pitchFamily="34" charset="0"/>
                <a:ea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269A5"/>
                </a:solidFill>
                <a:latin typeface="Verdana" pitchFamily="34" charset="0"/>
                <a:ea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269A5"/>
                </a:solidFill>
                <a:latin typeface="Verdana" pitchFamily="34" charset="0"/>
                <a:ea typeface="ＭＳ Ｐゴシック" charset="-128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269A5"/>
                </a:solidFill>
                <a:latin typeface="Verdana" pitchFamily="34" charset="0"/>
                <a:ea typeface="ＭＳ Ｐゴシック" charset="-128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269A5"/>
                </a:solidFill>
                <a:latin typeface="Verdana" pitchFamily="34" charset="0"/>
                <a:ea typeface="ＭＳ Ｐゴシック" charset="-128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269A5"/>
                </a:solidFill>
                <a:latin typeface="Verdana" pitchFamily="34" charset="0"/>
                <a:ea typeface="ＭＳ Ｐゴシック" charset="-128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269A5"/>
                </a:solidFill>
                <a:latin typeface="Verdana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sz="3000" dirty="0" smtClean="0">
                <a:solidFill>
                  <a:srgbClr val="0065A4"/>
                </a:solidFill>
                <a:latin typeface="Stag Sans Web USCC Black" pitchFamily="34" charset="0"/>
                <a:ea typeface="ＭＳ Ｐゴシック" pitchFamily="34" charset="-128"/>
                <a:cs typeface="Verdana" pitchFamily="34" charset="0"/>
              </a:rPr>
              <a:t>Why “any screen” e-commerce?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914401"/>
            <a:ext cx="8338393" cy="1506254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857251" y="1273314"/>
            <a:ext cx="47772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Axure Handwriting" pitchFamily="34" charset="0"/>
              </a:rPr>
              <a:t>Content + Context =</a:t>
            </a:r>
            <a:endParaRPr lang="en-US" sz="4000" dirty="0">
              <a:solidFill>
                <a:schemeClr val="bg1"/>
              </a:solidFill>
              <a:latin typeface="Axure Handwriting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605946" y="1005808"/>
            <a:ext cx="320869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xure Handwriting" pitchFamily="34" charset="0"/>
              </a:rPr>
              <a:t>Tailored </a:t>
            </a:r>
            <a:r>
              <a:rPr lang="en-US" sz="4000" dirty="0" smtClean="0">
                <a:solidFill>
                  <a:schemeClr val="bg1"/>
                </a:solidFill>
                <a:latin typeface="Axure Handwriting" pitchFamily="34" charset="0"/>
              </a:rPr>
              <a:t>User</a:t>
            </a:r>
          </a:p>
          <a:p>
            <a:pPr algn="ctr"/>
            <a:r>
              <a:rPr lang="en-US" sz="4000" dirty="0" smtClean="0">
                <a:solidFill>
                  <a:schemeClr val="bg1"/>
                </a:solidFill>
                <a:latin typeface="Axure Handwriting" pitchFamily="34" charset="0"/>
              </a:rPr>
              <a:t>Experience</a:t>
            </a:r>
            <a:endParaRPr lang="en-US" sz="4000" dirty="0">
              <a:solidFill>
                <a:schemeClr val="bg1"/>
              </a:solidFill>
              <a:latin typeface="Axure Handwriting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38201" y="2524125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Stag Web USCC Medium" pitchFamily="2" charset="0"/>
              </a:rPr>
              <a:t>This concept is well understood in other channels:</a:t>
            </a:r>
            <a:endParaRPr lang="en-US" sz="2400" dirty="0">
              <a:latin typeface="Stag Web USCC Medium" pitchFamily="2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675" y="3498056"/>
            <a:ext cx="1533525" cy="115014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7780" y="3498056"/>
            <a:ext cx="1740983" cy="115519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8439" y="3474242"/>
            <a:ext cx="1905000" cy="1190625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1559497" y="3025259"/>
            <a:ext cx="8338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dirty="0" smtClean="0">
                <a:latin typeface="Stag Web USCC Book" pitchFamily="2" charset="0"/>
              </a:rPr>
              <a:t>Retail</a:t>
            </a:r>
            <a:endParaRPr lang="en-US" dirty="0">
              <a:latin typeface="Stag Web USCC Book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094162" y="3031093"/>
            <a:ext cx="1228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dirty="0" smtClean="0">
                <a:latin typeface="Stag Web USCC Book" pitchFamily="2" charset="0"/>
              </a:rPr>
              <a:t>Telesales</a:t>
            </a:r>
            <a:endParaRPr lang="en-US" dirty="0">
              <a:latin typeface="Stag Web USCC Book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094380" y="3031093"/>
            <a:ext cx="8531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dirty="0" smtClean="0">
                <a:latin typeface="Stag Web USCC Book" pitchFamily="2" charset="0"/>
              </a:rPr>
              <a:t>Agent</a:t>
            </a:r>
            <a:endParaRPr lang="en-US" dirty="0">
              <a:latin typeface="Stag Web USCC Book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76275" y="4800600"/>
            <a:ext cx="27432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Wingdings" pitchFamily="2" charset="2"/>
              <a:buChar char="ü"/>
            </a:pPr>
            <a:r>
              <a:rPr lang="en-US" sz="1200" dirty="0" smtClean="0">
                <a:latin typeface="Stag Web USCC Book" pitchFamily="2" charset="0"/>
              </a:rPr>
              <a:t>Face-to-face interaction</a:t>
            </a:r>
          </a:p>
          <a:p>
            <a:pPr marL="285750" indent="-285750">
              <a:spcAft>
                <a:spcPts val="1200"/>
              </a:spcAft>
              <a:buFont typeface="Wingdings" pitchFamily="2" charset="2"/>
              <a:buChar char="ü"/>
            </a:pPr>
            <a:r>
              <a:rPr lang="en-US" sz="1200" dirty="0" smtClean="0">
                <a:latin typeface="Stag Web USCC Book" pitchFamily="2" charset="0"/>
              </a:rPr>
              <a:t>Products can be seen/touched</a:t>
            </a:r>
          </a:p>
          <a:p>
            <a:pPr marL="285750" indent="-285750">
              <a:spcAft>
                <a:spcPts val="1200"/>
              </a:spcAft>
              <a:buFont typeface="Wingdings" pitchFamily="2" charset="2"/>
              <a:buChar char="ü"/>
            </a:pPr>
            <a:r>
              <a:rPr lang="en-US" sz="1200" dirty="0" smtClean="0">
                <a:latin typeface="Stag Web USCC Book" pitchFamily="2" charset="0"/>
              </a:rPr>
              <a:t>All company functions available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409950" y="4819650"/>
            <a:ext cx="27432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Wingdings" pitchFamily="2" charset="2"/>
              <a:buChar char="ü"/>
            </a:pPr>
            <a:r>
              <a:rPr lang="en-US" sz="1200" dirty="0" smtClean="0">
                <a:latin typeface="Stag Web USCC Book" pitchFamily="2" charset="0"/>
              </a:rPr>
              <a:t>Voice-only interaction</a:t>
            </a:r>
          </a:p>
          <a:p>
            <a:pPr marL="285750" indent="-285750">
              <a:spcAft>
                <a:spcPts val="1200"/>
              </a:spcAft>
              <a:buFont typeface="Wingdings" pitchFamily="2" charset="2"/>
              <a:buChar char="ü"/>
            </a:pPr>
            <a:r>
              <a:rPr lang="en-US" sz="1200" dirty="0" smtClean="0">
                <a:latin typeface="Stag Web USCC Book" pitchFamily="2" charset="0"/>
              </a:rPr>
              <a:t>Products must be described</a:t>
            </a:r>
          </a:p>
          <a:p>
            <a:pPr marL="285750" indent="-285750">
              <a:spcAft>
                <a:spcPts val="1200"/>
              </a:spcAft>
              <a:buFont typeface="Wingdings" pitchFamily="2" charset="2"/>
              <a:buChar char="ü"/>
            </a:pPr>
            <a:r>
              <a:rPr lang="en-US" sz="1200" dirty="0" smtClean="0">
                <a:latin typeface="Stag Web USCC Book" pitchFamily="2" charset="0"/>
              </a:rPr>
              <a:t>Most company functions available</a:t>
            </a:r>
          </a:p>
          <a:p>
            <a:pPr marL="285750" indent="-285750">
              <a:spcAft>
                <a:spcPts val="1200"/>
              </a:spcAft>
              <a:buFont typeface="Wingdings" pitchFamily="2" charset="2"/>
              <a:buChar char="ü"/>
            </a:pPr>
            <a:r>
              <a:rPr lang="en-US" sz="1200" dirty="0" smtClean="0">
                <a:latin typeface="Stag Web USCC Book" pitchFamily="2" charset="0"/>
              </a:rPr>
              <a:t>Convenience of not having to travel to a physical location</a:t>
            </a:r>
            <a:endParaRPr lang="en-US" sz="1200" dirty="0"/>
          </a:p>
        </p:txBody>
      </p:sp>
      <p:sp>
        <p:nvSpPr>
          <p:cNvPr id="32" name="TextBox 31"/>
          <p:cNvSpPr txBox="1"/>
          <p:nvPr/>
        </p:nvSpPr>
        <p:spPr>
          <a:xfrm>
            <a:off x="6172200" y="4819650"/>
            <a:ext cx="27432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Wingdings" pitchFamily="2" charset="2"/>
              <a:buChar char="ü"/>
            </a:pPr>
            <a:r>
              <a:rPr lang="en-US" sz="1200" dirty="0" smtClean="0">
                <a:latin typeface="Stag Web USCC Book" pitchFamily="2" charset="0"/>
              </a:rPr>
              <a:t>Face-to-face interaction</a:t>
            </a:r>
          </a:p>
          <a:p>
            <a:pPr marL="285750" indent="-285750">
              <a:spcAft>
                <a:spcPts val="1200"/>
              </a:spcAft>
              <a:buFont typeface="Wingdings" pitchFamily="2" charset="2"/>
              <a:buChar char="ü"/>
            </a:pPr>
            <a:r>
              <a:rPr lang="en-US" sz="1200" dirty="0" smtClean="0">
                <a:latin typeface="Stag Web USCC Book" pitchFamily="2" charset="0"/>
              </a:rPr>
              <a:t>Products can be seen/touched</a:t>
            </a:r>
          </a:p>
          <a:p>
            <a:pPr marL="285750" indent="-285750">
              <a:spcAft>
                <a:spcPts val="1200"/>
              </a:spcAft>
              <a:buFont typeface="Wingdings" pitchFamily="2" charset="2"/>
              <a:buChar char="ü"/>
            </a:pPr>
            <a:r>
              <a:rPr lang="en-US" sz="1200" dirty="0" smtClean="0">
                <a:latin typeface="Stag Web USCC Book" pitchFamily="2" charset="0"/>
              </a:rPr>
              <a:t>Most company functions available</a:t>
            </a:r>
          </a:p>
          <a:p>
            <a:pPr marL="285750" indent="-285750">
              <a:spcAft>
                <a:spcPts val="1200"/>
              </a:spcAft>
              <a:buFont typeface="Wingdings" pitchFamily="2" charset="2"/>
              <a:buChar char="ü"/>
            </a:pPr>
            <a:r>
              <a:rPr lang="en-US" sz="1200" dirty="0" smtClean="0">
                <a:latin typeface="Stag Web USCC Book" pitchFamily="2" charset="0"/>
              </a:rPr>
              <a:t>Augments retail by providing lots of convenient locations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195406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27" grpId="0"/>
      <p:bldP spid="28" grpId="0"/>
      <p:bldP spid="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 txBox="1">
            <a:spLocks noChangeArrowheads="1"/>
          </p:cNvSpPr>
          <p:nvPr/>
        </p:nvSpPr>
        <p:spPr bwMode="auto">
          <a:xfrm>
            <a:off x="838201" y="274638"/>
            <a:ext cx="8077199" cy="556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269A5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269A5"/>
                </a:solidFill>
                <a:latin typeface="Verdana" pitchFamily="34" charset="0"/>
                <a:ea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269A5"/>
                </a:solidFill>
                <a:latin typeface="Verdana" pitchFamily="34" charset="0"/>
                <a:ea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269A5"/>
                </a:solidFill>
                <a:latin typeface="Verdana" pitchFamily="34" charset="0"/>
                <a:ea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269A5"/>
                </a:solidFill>
                <a:latin typeface="Verdana" pitchFamily="34" charset="0"/>
                <a:ea typeface="ＭＳ Ｐゴシック" charset="-128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269A5"/>
                </a:solidFill>
                <a:latin typeface="Verdana" pitchFamily="34" charset="0"/>
                <a:ea typeface="ＭＳ Ｐゴシック" charset="-128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269A5"/>
                </a:solidFill>
                <a:latin typeface="Verdana" pitchFamily="34" charset="0"/>
                <a:ea typeface="ＭＳ Ｐゴシック" charset="-128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269A5"/>
                </a:solidFill>
                <a:latin typeface="Verdana" pitchFamily="34" charset="0"/>
                <a:ea typeface="ＭＳ Ｐゴシック" charset="-128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269A5"/>
                </a:solidFill>
                <a:latin typeface="Verdana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sz="3000" dirty="0" smtClean="0">
                <a:solidFill>
                  <a:srgbClr val="0065A4"/>
                </a:solidFill>
                <a:latin typeface="Stag Sans Web USCC Black" pitchFamily="34" charset="0"/>
                <a:ea typeface="ＭＳ Ｐゴシック" pitchFamily="34" charset="-128"/>
                <a:cs typeface="Verdana" pitchFamily="34" charset="0"/>
              </a:rPr>
              <a:t>Responsive Web Design Explained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38175" y="1066800"/>
            <a:ext cx="861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Stag Web USCC Medium" pitchFamily="2" charset="0"/>
              </a:rPr>
              <a:t>Responsive Web Design (RWD) is a set of design principles and technologies that enables digital content tailoring based on the user’s context.</a:t>
            </a:r>
            <a:endParaRPr lang="en-US" dirty="0">
              <a:latin typeface="Stag Web USCC Medium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38201" y="1866900"/>
            <a:ext cx="67169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Stag Sans Web USCC Black" pitchFamily="34" charset="0"/>
              </a:rPr>
              <a:t>So, what does this mean in practice?</a:t>
            </a:r>
            <a:endParaRPr lang="en-US" sz="2800" dirty="0">
              <a:latin typeface="Stag Sans Web USCC Black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00" t="3634" r="35625"/>
          <a:stretch/>
        </p:blipFill>
        <p:spPr>
          <a:xfrm flipH="1">
            <a:off x="2600323" y="2790824"/>
            <a:ext cx="623577" cy="136037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83" t="4983" r="26562" b="4514"/>
          <a:stretch/>
        </p:blipFill>
        <p:spPr>
          <a:xfrm>
            <a:off x="4676775" y="2633031"/>
            <a:ext cx="1166809" cy="1518163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50" y="2711928"/>
            <a:ext cx="1828800" cy="1439266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5014718"/>
              </p:ext>
            </p:extLst>
          </p:nvPr>
        </p:nvGraphicFramePr>
        <p:xfrm>
          <a:off x="638176" y="4267200"/>
          <a:ext cx="8277224" cy="19583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424"/>
                <a:gridCol w="2286000"/>
                <a:gridCol w="2362200"/>
                <a:gridCol w="2514600"/>
              </a:tblGrid>
              <a:tr h="80010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Context</a:t>
                      </a:r>
                      <a:endParaRPr lang="en-US" sz="12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4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320 x 480 screen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4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GPS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4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Touch</a:t>
                      </a:r>
                      <a:endParaRPr lang="en-US" sz="1400" b="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74746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1024 x 768 screen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74746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GPS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74746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Touch</a:t>
                      </a:r>
                      <a:endParaRPr lang="en-US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74746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1920 x 1080 screen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74746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No GPS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74746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Non-Touch</a:t>
                      </a:r>
                      <a:endParaRPr kumimoji="0" lang="en-US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474746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62000">
                <a:tc>
                  <a:txBody>
                    <a:bodyPr/>
                    <a:lstStyle/>
                    <a:p>
                      <a:r>
                        <a:rPr kumimoji="0" 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74746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Content</a:t>
                      </a:r>
                      <a:endParaRPr lang="en-US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74746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“Just The Facts”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74746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One-column layout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74746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Small images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74746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Consolidated </a:t>
                      </a:r>
                      <a:r>
                        <a:rPr kumimoji="0" lang="en-US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474746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nav</a:t>
                      </a:r>
                      <a:endParaRPr kumimoji="0" lang="en-U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474746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74746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Location-specific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74746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“Just The Facts+”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74746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Two-column layout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74746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Medium images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74746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Normal navigation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74746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Location-specific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74746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“Facts + Everything”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74746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Three-column layout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74746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Large images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74746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Expanded navigation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74746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Hover = more info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0065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 txBox="1">
            <a:spLocks noChangeArrowheads="1"/>
          </p:cNvSpPr>
          <p:nvPr/>
        </p:nvSpPr>
        <p:spPr bwMode="auto">
          <a:xfrm>
            <a:off x="838201" y="274638"/>
            <a:ext cx="8077199" cy="556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269A5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269A5"/>
                </a:solidFill>
                <a:latin typeface="Verdana" pitchFamily="34" charset="0"/>
                <a:ea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269A5"/>
                </a:solidFill>
                <a:latin typeface="Verdana" pitchFamily="34" charset="0"/>
                <a:ea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269A5"/>
                </a:solidFill>
                <a:latin typeface="Verdana" pitchFamily="34" charset="0"/>
                <a:ea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269A5"/>
                </a:solidFill>
                <a:latin typeface="Verdana" pitchFamily="34" charset="0"/>
                <a:ea typeface="ＭＳ Ｐゴシック" charset="-128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269A5"/>
                </a:solidFill>
                <a:latin typeface="Verdana" pitchFamily="34" charset="0"/>
                <a:ea typeface="ＭＳ Ｐゴシック" charset="-128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269A5"/>
                </a:solidFill>
                <a:latin typeface="Verdana" pitchFamily="34" charset="0"/>
                <a:ea typeface="ＭＳ Ｐゴシック" charset="-128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269A5"/>
                </a:solidFill>
                <a:latin typeface="Verdana" pitchFamily="34" charset="0"/>
                <a:ea typeface="ＭＳ Ｐゴシック" charset="-128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269A5"/>
                </a:solidFill>
                <a:latin typeface="Verdana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sz="3000" dirty="0" smtClean="0">
                <a:solidFill>
                  <a:srgbClr val="0065A4"/>
                </a:solidFill>
                <a:latin typeface="Stag Sans Web USCC Black" pitchFamily="34" charset="0"/>
                <a:ea typeface="ＭＳ Ｐゴシック" pitchFamily="34" charset="-128"/>
                <a:cs typeface="Verdana" pitchFamily="34" charset="0"/>
              </a:rPr>
              <a:t>Responsive Web Design Explained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38201" y="1066800"/>
            <a:ext cx="784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Stag Web USCC Medium" pitchFamily="2" charset="0"/>
              </a:rPr>
              <a:t>But we could also accomplish this context/content tailoring with a traditional multiple site approach.</a:t>
            </a:r>
            <a:endParaRPr lang="en-US" dirty="0">
              <a:latin typeface="Stag Web USCC Medium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28676" y="1876425"/>
            <a:ext cx="78486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Stag Sans Web USCC Black" pitchFamily="34" charset="0"/>
              </a:rPr>
              <a:t>The “</a:t>
            </a:r>
            <a:r>
              <a:rPr lang="en-US" sz="2800" dirty="0">
                <a:solidFill>
                  <a:srgbClr val="0065A4"/>
                </a:solidFill>
                <a:latin typeface="Stag Sans Web USCC Black" pitchFamily="34" charset="0"/>
                <a:ea typeface="ＭＳ Ｐゴシック" pitchFamily="34" charset="-128"/>
                <a:cs typeface="Verdana" pitchFamily="34" charset="0"/>
              </a:rPr>
              <a:t>Big Idea</a:t>
            </a:r>
            <a:r>
              <a:rPr lang="en-US" sz="2800" dirty="0" smtClean="0">
                <a:latin typeface="Stag Sans Web USCC Black" pitchFamily="34" charset="0"/>
              </a:rPr>
              <a:t>” behind RWD is that you can do the same tailoring with just one site.</a:t>
            </a:r>
            <a:endParaRPr lang="en-US" sz="2800" dirty="0">
              <a:latin typeface="Stag Sans Web USCC Black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505200"/>
            <a:ext cx="2964064" cy="27432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28676" y="2983468"/>
            <a:ext cx="7877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Stag Web USCC Medium" pitchFamily="2" charset="0"/>
              </a:rPr>
              <a:t>Think about water being poured from one container to another</a:t>
            </a:r>
            <a:endParaRPr lang="en-US" dirty="0">
              <a:latin typeface="Stag Web USCC Medium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57646" y="3448050"/>
            <a:ext cx="45910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Stag Web USCC Medium" pitchFamily="2" charset="0"/>
              </a:rPr>
              <a:t>If the containers represent the customer’s </a:t>
            </a:r>
            <a:r>
              <a:rPr lang="en-US" dirty="0" smtClean="0">
                <a:solidFill>
                  <a:srgbClr val="0065A4"/>
                </a:solidFill>
                <a:latin typeface="Stag Web USCC Medium" pitchFamily="2" charset="0"/>
                <a:ea typeface="ＭＳ Ｐゴシック" pitchFamily="34" charset="-128"/>
                <a:cs typeface="Verdana" pitchFamily="34" charset="0"/>
              </a:rPr>
              <a:t>contexts</a:t>
            </a:r>
            <a:r>
              <a:rPr lang="en-US" dirty="0" smtClean="0">
                <a:latin typeface="Stag Web USCC Medium" pitchFamily="2" charset="0"/>
              </a:rPr>
              <a:t> and the water represents the site’s </a:t>
            </a:r>
            <a:r>
              <a:rPr lang="en-US" dirty="0">
                <a:solidFill>
                  <a:srgbClr val="0065A4"/>
                </a:solidFill>
                <a:latin typeface="Stag Web USCC Medium" pitchFamily="2" charset="0"/>
                <a:ea typeface="ＭＳ Ｐゴシック" pitchFamily="34" charset="-128"/>
                <a:cs typeface="Verdana" pitchFamily="34" charset="0"/>
              </a:rPr>
              <a:t>content</a:t>
            </a:r>
            <a:r>
              <a:rPr lang="en-US" dirty="0" smtClean="0">
                <a:latin typeface="Stag Web USCC Medium" pitchFamily="2" charset="0"/>
              </a:rPr>
              <a:t>….</a:t>
            </a:r>
            <a:endParaRPr lang="en-US" dirty="0">
              <a:latin typeface="Stag Web USCC Medium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57648" y="4498109"/>
            <a:ext cx="5029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Stag Sans Web USCC Black" pitchFamily="34" charset="0"/>
              </a:rPr>
              <a:t>RWD is the </a:t>
            </a:r>
            <a:r>
              <a:rPr lang="en-US" sz="2400" dirty="0">
                <a:solidFill>
                  <a:srgbClr val="0065A4"/>
                </a:solidFill>
                <a:latin typeface="Stag Sans Web USCC Black" pitchFamily="34" charset="0"/>
                <a:ea typeface="ＭＳ Ｐゴシック" pitchFamily="34" charset="-128"/>
                <a:cs typeface="Verdana" pitchFamily="34" charset="0"/>
              </a:rPr>
              <a:t>pouring mechanism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057648" y="5143654"/>
            <a:ext cx="45910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Stag Web USCC Medium" pitchFamily="2" charset="0"/>
              </a:rPr>
              <a:t>It mediates what content “flows” to devices (containers) of different sizes and capabilities &amp; conforms the content to the dimensions of the device.</a:t>
            </a:r>
            <a:endParaRPr lang="en-US" dirty="0">
              <a:latin typeface="Stag Web USCC Mediu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7047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3" grpId="0"/>
      <p:bldP spid="1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 txBox="1">
            <a:spLocks noChangeArrowheads="1"/>
          </p:cNvSpPr>
          <p:nvPr/>
        </p:nvSpPr>
        <p:spPr bwMode="auto">
          <a:xfrm>
            <a:off x="838201" y="274638"/>
            <a:ext cx="8077199" cy="556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269A5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269A5"/>
                </a:solidFill>
                <a:latin typeface="Verdana" pitchFamily="34" charset="0"/>
                <a:ea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269A5"/>
                </a:solidFill>
                <a:latin typeface="Verdana" pitchFamily="34" charset="0"/>
                <a:ea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269A5"/>
                </a:solidFill>
                <a:latin typeface="Verdana" pitchFamily="34" charset="0"/>
                <a:ea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269A5"/>
                </a:solidFill>
                <a:latin typeface="Verdana" pitchFamily="34" charset="0"/>
                <a:ea typeface="ＭＳ Ｐゴシック" charset="-128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269A5"/>
                </a:solidFill>
                <a:latin typeface="Verdana" pitchFamily="34" charset="0"/>
                <a:ea typeface="ＭＳ Ｐゴシック" charset="-128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269A5"/>
                </a:solidFill>
                <a:latin typeface="Verdana" pitchFamily="34" charset="0"/>
                <a:ea typeface="ＭＳ Ｐゴシック" charset="-128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269A5"/>
                </a:solidFill>
                <a:latin typeface="Verdana" pitchFamily="34" charset="0"/>
                <a:ea typeface="ＭＳ Ｐゴシック" charset="-128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269A5"/>
                </a:solidFill>
                <a:latin typeface="Verdana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sz="3000" dirty="0" smtClean="0">
                <a:solidFill>
                  <a:srgbClr val="0065A4"/>
                </a:solidFill>
                <a:latin typeface="Stag Sans Web USCC Black" pitchFamily="34" charset="0"/>
                <a:ea typeface="ＭＳ Ｐゴシック" pitchFamily="34" charset="-128"/>
                <a:cs typeface="Verdana" pitchFamily="34" charset="0"/>
              </a:rPr>
              <a:t>Responsive Web Design Explained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54" r="21367"/>
          <a:stretch/>
        </p:blipFill>
        <p:spPr>
          <a:xfrm>
            <a:off x="2714268" y="2876960"/>
            <a:ext cx="892258" cy="9620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2" y="3962400"/>
            <a:ext cx="2600323" cy="4627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01" t="38752" r="22198" b="36783"/>
          <a:stretch/>
        </p:blipFill>
        <p:spPr>
          <a:xfrm>
            <a:off x="781051" y="3207688"/>
            <a:ext cx="1685924" cy="41694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84"/>
          <a:stretch/>
        </p:blipFill>
        <p:spPr>
          <a:xfrm>
            <a:off x="6918637" y="2188449"/>
            <a:ext cx="1996763" cy="100741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1" t="27966" r="9843" b="25956"/>
          <a:stretch/>
        </p:blipFill>
        <p:spPr>
          <a:xfrm>
            <a:off x="3732751" y="3382550"/>
            <a:ext cx="2658525" cy="66634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255" b="34412"/>
          <a:stretch/>
        </p:blipFill>
        <p:spPr>
          <a:xfrm>
            <a:off x="3265530" y="2446614"/>
            <a:ext cx="1674150" cy="49108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03" b="29995"/>
          <a:stretch/>
        </p:blipFill>
        <p:spPr>
          <a:xfrm>
            <a:off x="781050" y="2286000"/>
            <a:ext cx="2282513" cy="54327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155" y="2189270"/>
            <a:ext cx="1850251" cy="1110151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838201" y="990600"/>
            <a:ext cx="784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latin typeface="Stag Web USCC Medium" pitchFamily="2" charset="0"/>
              </a:rPr>
              <a:t>No one </a:t>
            </a:r>
            <a:r>
              <a:rPr lang="en-US" dirty="0" smtClean="0">
                <a:latin typeface="Stag Web USCC Medium" pitchFamily="2" charset="0"/>
              </a:rPr>
              <a:t>owns the principles or the tech behind RWD</a:t>
            </a:r>
            <a:endParaRPr lang="en-US" dirty="0">
              <a:latin typeface="Stag Web USCC Medium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28676" y="1447800"/>
            <a:ext cx="8162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Stag Web USCC Medium" pitchFamily="2" charset="0"/>
              </a:rPr>
              <a:t>It’s typically accomplished by leveraging open source code libraries and customizing as needed with standard web development techniques</a:t>
            </a:r>
            <a:endParaRPr lang="en-US" dirty="0">
              <a:latin typeface="Stag Web USCC Medium" pitchFamily="2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58" b="3482"/>
          <a:stretch/>
        </p:blipFill>
        <p:spPr>
          <a:xfrm>
            <a:off x="4577441" y="4301779"/>
            <a:ext cx="3720089" cy="227999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1" y="3252766"/>
            <a:ext cx="2286000" cy="680357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781050" y="5105400"/>
            <a:ext cx="332155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>
                <a:solidFill>
                  <a:srgbClr val="474746"/>
                </a:solidFill>
                <a:latin typeface="Stag Sans Web USCC Black" pitchFamily="34" charset="0"/>
              </a:rPr>
              <a:t>The </a:t>
            </a:r>
            <a:r>
              <a:rPr lang="en-US" sz="2800" dirty="0" smtClean="0">
                <a:solidFill>
                  <a:srgbClr val="474746"/>
                </a:solidFill>
                <a:latin typeface="Stag Sans Web USCC Black" pitchFamily="34" charset="0"/>
              </a:rPr>
              <a:t>result can be </a:t>
            </a:r>
            <a:r>
              <a:rPr lang="en-US" sz="2800" dirty="0" smtClean="0">
                <a:solidFill>
                  <a:srgbClr val="0065A4"/>
                </a:solidFill>
                <a:latin typeface="Stag Sans Web USCC Black" pitchFamily="34" charset="0"/>
                <a:ea typeface="ＭＳ Ｐゴシック" pitchFamily="34" charset="-128"/>
                <a:cs typeface="Verdana" pitchFamily="34" charset="0"/>
              </a:rPr>
              <a:t>beautiful….</a:t>
            </a:r>
            <a:endParaRPr lang="en-US" sz="2800" dirty="0">
              <a:solidFill>
                <a:srgbClr val="474746"/>
              </a:solidFill>
              <a:latin typeface="Stag Sans Web USCC Black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276" y="4048890"/>
            <a:ext cx="831678" cy="91216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5744" y="3933123"/>
            <a:ext cx="1252537" cy="509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861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 txBox="1">
            <a:spLocks noChangeArrowheads="1"/>
          </p:cNvSpPr>
          <p:nvPr/>
        </p:nvSpPr>
        <p:spPr bwMode="auto">
          <a:xfrm>
            <a:off x="838201" y="274638"/>
            <a:ext cx="8077199" cy="556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269A5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269A5"/>
                </a:solidFill>
                <a:latin typeface="Verdana" pitchFamily="34" charset="0"/>
                <a:ea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269A5"/>
                </a:solidFill>
                <a:latin typeface="Verdana" pitchFamily="34" charset="0"/>
                <a:ea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269A5"/>
                </a:solidFill>
                <a:latin typeface="Verdana" pitchFamily="34" charset="0"/>
                <a:ea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269A5"/>
                </a:solidFill>
                <a:latin typeface="Verdana" pitchFamily="34" charset="0"/>
                <a:ea typeface="ＭＳ Ｐゴシック" charset="-128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269A5"/>
                </a:solidFill>
                <a:latin typeface="Verdana" pitchFamily="34" charset="0"/>
                <a:ea typeface="ＭＳ Ｐゴシック" charset="-128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269A5"/>
                </a:solidFill>
                <a:latin typeface="Verdana" pitchFamily="34" charset="0"/>
                <a:ea typeface="ＭＳ Ｐゴシック" charset="-128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269A5"/>
                </a:solidFill>
                <a:latin typeface="Verdana" pitchFamily="34" charset="0"/>
                <a:ea typeface="ＭＳ Ｐゴシック" charset="-128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269A5"/>
                </a:solidFill>
                <a:latin typeface="Verdana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sz="3000" dirty="0" smtClean="0">
                <a:solidFill>
                  <a:srgbClr val="0065A4"/>
                </a:solidFill>
                <a:latin typeface="Stag Sans Web USCC Black" pitchFamily="34" charset="0"/>
                <a:ea typeface="ＭＳ Ｐゴシック" pitchFamily="34" charset="-128"/>
                <a:cs typeface="Verdana" pitchFamily="34" charset="0"/>
              </a:rPr>
              <a:t>RWD Pros/Cons/Considerations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38201" y="1085850"/>
            <a:ext cx="824865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tag Sans Web USCC Black" pitchFamily="34" charset="0"/>
              </a:rPr>
              <a:t>…but, it takes </a:t>
            </a:r>
            <a:r>
              <a:rPr lang="en-US" sz="2800" dirty="0" smtClean="0">
                <a:latin typeface="Stag Sans Web USCC Black" pitchFamily="34" charset="0"/>
              </a:rPr>
              <a:t>a significant investment in </a:t>
            </a:r>
            <a:r>
              <a:rPr lang="en-US" sz="2800" dirty="0">
                <a:solidFill>
                  <a:srgbClr val="0065A4"/>
                </a:solidFill>
                <a:latin typeface="Stag Sans Web USCC Black" pitchFamily="34" charset="0"/>
                <a:ea typeface="ＭＳ Ｐゴシック" pitchFamily="34" charset="-128"/>
                <a:cs typeface="Verdana" pitchFamily="34" charset="0"/>
              </a:rPr>
              <a:t>time + capital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38200" y="2209800"/>
            <a:ext cx="8077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Stag Web USCC Medium" pitchFamily="2" charset="0"/>
              </a:rPr>
              <a:t>First, let’s summarize RWD’s benefits relative to the multi-site approach:</a:t>
            </a:r>
            <a:endParaRPr lang="en-US" dirty="0">
              <a:latin typeface="Stag Web USCC Medium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2746087"/>
            <a:ext cx="3809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Stag Web USCC Book" pitchFamily="2" charset="0"/>
              </a:rPr>
              <a:t>1 site with 1 set of content improves SEO+SEM due to higher accessibility</a:t>
            </a:r>
            <a:endParaRPr lang="en-US" sz="1600" dirty="0">
              <a:latin typeface="Stag Web USCC Book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409" y="3437096"/>
            <a:ext cx="1118009" cy="83362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226" y="3437096"/>
            <a:ext cx="1100138" cy="858279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838201" y="4619625"/>
            <a:ext cx="3657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Stag Web USCC Book" pitchFamily="2" charset="0"/>
              </a:rPr>
              <a:t>1 codebase = sub-linear increase in </a:t>
            </a:r>
            <a:r>
              <a:rPr lang="en-US" sz="1600" dirty="0" err="1" smtClean="0">
                <a:latin typeface="Stag Web USCC Book" pitchFamily="2" charset="0"/>
              </a:rPr>
              <a:t>dev</a:t>
            </a:r>
            <a:r>
              <a:rPr lang="en-US" sz="1600" dirty="0" smtClean="0">
                <a:latin typeface="Stag Web USCC Book" pitchFamily="2" charset="0"/>
              </a:rPr>
              <a:t> + testing as # of “sites” increases</a:t>
            </a:r>
            <a:endParaRPr lang="en-US" sz="1600" dirty="0">
              <a:latin typeface="Stag Web USCC Book" pitchFamily="2" charset="0"/>
            </a:endParaRPr>
          </a:p>
        </p:txBody>
      </p:sp>
      <p:graphicFrame>
        <p:nvGraphicFramePr>
          <p:cNvPr id="30" name="Chart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1748337"/>
              </p:ext>
            </p:extLst>
          </p:nvPr>
        </p:nvGraphicFramePr>
        <p:xfrm>
          <a:off x="866776" y="5255835"/>
          <a:ext cx="3324224" cy="11029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4867275" y="2746087"/>
            <a:ext cx="3876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Stag Web USCC Book" pitchFamily="2" charset="0"/>
              </a:rPr>
              <a:t>Automatic adaptation to screen size &amp; device capabilities – “future-friendly”</a:t>
            </a:r>
            <a:endParaRPr lang="en-US" sz="1600" dirty="0">
              <a:latin typeface="Stag Web USCC Book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867276" y="4643021"/>
            <a:ext cx="373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Stag Web USCC Book" pitchFamily="2" charset="0"/>
              </a:rPr>
              <a:t>No traffic cop = improved server performance for all pages</a:t>
            </a:r>
            <a:endParaRPr lang="en-US" sz="1600" dirty="0">
              <a:latin typeface="Stag Web USCC Book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9" t="10487" r="7158" b="10487"/>
          <a:stretch/>
        </p:blipFill>
        <p:spPr>
          <a:xfrm>
            <a:off x="5756114" y="3413761"/>
            <a:ext cx="2016286" cy="10288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1429" y="5333999"/>
            <a:ext cx="1255822" cy="83820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300" y="5333999"/>
            <a:ext cx="1249373" cy="838202"/>
          </a:xfrm>
          <a:prstGeom prst="rect">
            <a:avLst/>
          </a:prstGeom>
        </p:spPr>
      </p:pic>
      <p:sp>
        <p:nvSpPr>
          <p:cNvPr id="13" name="Right Arrow 12"/>
          <p:cNvSpPr/>
          <p:nvPr/>
        </p:nvSpPr>
        <p:spPr>
          <a:xfrm>
            <a:off x="6477000" y="5562600"/>
            <a:ext cx="6096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4648199" y="2838450"/>
            <a:ext cx="0" cy="3429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895349" y="4509302"/>
            <a:ext cx="770572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1938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7" grpId="0"/>
      <p:bldP spid="3" grpId="0"/>
      <p:bldP spid="29" grpId="0"/>
      <p:bldGraphic spid="30" grpId="0">
        <p:bldAsOne/>
      </p:bldGraphic>
      <p:bldP spid="31" grpId="0"/>
      <p:bldP spid="32" grpId="0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 txBox="1">
            <a:spLocks noChangeArrowheads="1"/>
          </p:cNvSpPr>
          <p:nvPr/>
        </p:nvSpPr>
        <p:spPr bwMode="auto">
          <a:xfrm>
            <a:off x="838201" y="274638"/>
            <a:ext cx="8077199" cy="556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269A5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269A5"/>
                </a:solidFill>
                <a:latin typeface="Verdana" pitchFamily="34" charset="0"/>
                <a:ea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269A5"/>
                </a:solidFill>
                <a:latin typeface="Verdana" pitchFamily="34" charset="0"/>
                <a:ea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269A5"/>
                </a:solidFill>
                <a:latin typeface="Verdana" pitchFamily="34" charset="0"/>
                <a:ea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269A5"/>
                </a:solidFill>
                <a:latin typeface="Verdana" pitchFamily="34" charset="0"/>
                <a:ea typeface="ＭＳ Ｐゴシック" charset="-128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269A5"/>
                </a:solidFill>
                <a:latin typeface="Verdana" pitchFamily="34" charset="0"/>
                <a:ea typeface="ＭＳ Ｐゴシック" charset="-128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269A5"/>
                </a:solidFill>
                <a:latin typeface="Verdana" pitchFamily="34" charset="0"/>
                <a:ea typeface="ＭＳ Ｐゴシック" charset="-128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269A5"/>
                </a:solidFill>
                <a:latin typeface="Verdana" pitchFamily="34" charset="0"/>
                <a:ea typeface="ＭＳ Ｐゴシック" charset="-128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269A5"/>
                </a:solidFill>
                <a:latin typeface="Verdana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sz="3000" dirty="0" smtClean="0">
                <a:solidFill>
                  <a:srgbClr val="0065A4"/>
                </a:solidFill>
                <a:latin typeface="Stag Sans Web USCC Black" pitchFamily="34" charset="0"/>
                <a:ea typeface="ＭＳ Ｐゴシック" pitchFamily="34" charset="-128"/>
                <a:cs typeface="Verdana" pitchFamily="34" charset="0"/>
              </a:rPr>
              <a:t>RWD Pros/Cons/Considerations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495425" y="914400"/>
            <a:ext cx="51053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tag Sans Web USCC Black" pitchFamily="34" charset="0"/>
              </a:rPr>
              <a:t>There are </a:t>
            </a:r>
            <a:r>
              <a:rPr lang="en-US" sz="2800" dirty="0">
                <a:solidFill>
                  <a:srgbClr val="0065A4"/>
                </a:solidFill>
                <a:latin typeface="Stag Sans Web USCC Black" pitchFamily="34" charset="0"/>
                <a:ea typeface="ＭＳ Ｐゴシック" pitchFamily="34" charset="-128"/>
                <a:cs typeface="Verdana" pitchFamily="34" charset="0"/>
              </a:rPr>
              <a:t>no</a:t>
            </a:r>
            <a:r>
              <a:rPr lang="en-US" sz="2800" dirty="0">
                <a:latin typeface="Stag Sans Web USCC Black" pitchFamily="34" charset="0"/>
              </a:rPr>
              <a:t> free lunches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98167" y="1491734"/>
            <a:ext cx="464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Stag Web USCC Medium" pitchFamily="2" charset="0"/>
              </a:rPr>
              <a:t>The down-sides of an RWD approach:</a:t>
            </a:r>
            <a:endParaRPr lang="en-US" dirty="0">
              <a:latin typeface="Stag Web USCC Medium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050" y="888407"/>
            <a:ext cx="1219200" cy="13176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388" y="2228850"/>
            <a:ext cx="1295399" cy="12953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75" y="3790950"/>
            <a:ext cx="1698391" cy="1143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257800"/>
            <a:ext cx="1400175" cy="926945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2362200" y="2065721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tag Sans Web USCC Black" pitchFamily="34" charset="0"/>
              </a:rPr>
              <a:t>It’s</a:t>
            </a:r>
            <a:r>
              <a:rPr lang="en-US" dirty="0" smtClean="0">
                <a:latin typeface="Stag Web USCC Medium" pitchFamily="2" charset="0"/>
              </a:rPr>
              <a:t> </a:t>
            </a:r>
            <a:r>
              <a:rPr lang="en-US" sz="2800" dirty="0">
                <a:solidFill>
                  <a:srgbClr val="0065A4"/>
                </a:solidFill>
                <a:latin typeface="Stag Sans Web USCC Black" pitchFamily="34" charset="0"/>
                <a:ea typeface="ＭＳ Ｐゴシック" pitchFamily="34" charset="-128"/>
                <a:cs typeface="Verdana" pitchFamily="34" charset="0"/>
              </a:rPr>
              <a:t>expensive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455415" y="2521059"/>
            <a:ext cx="6307585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dirty="0" smtClean="0">
                <a:latin typeface="Stag Web USCC Book" pitchFamily="2" charset="0"/>
              </a:rPr>
              <a:t>Requires a full redesign of uscellular.com to do it “right”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dirty="0" smtClean="0">
                <a:latin typeface="Stag Web USCC Book" pitchFamily="2" charset="0"/>
              </a:rPr>
              <a:t>2010 redesign only had desktop buy process in scope and did not consider “mobile” or My Account – </a:t>
            </a:r>
            <a:r>
              <a:rPr lang="en-US" sz="1600" i="1" dirty="0" smtClean="0">
                <a:latin typeface="Stag Web USCC Book" pitchFamily="2" charset="0"/>
              </a:rPr>
              <a:t>at least </a:t>
            </a:r>
            <a:r>
              <a:rPr lang="en-US" sz="1600" dirty="0" smtClean="0">
                <a:latin typeface="Stag Web USCC Book" pitchFamily="2" charset="0"/>
              </a:rPr>
              <a:t>5x the cost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436365" y="3457575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tag Sans Web USCC Black" pitchFamily="34" charset="0"/>
              </a:rPr>
              <a:t>It’s</a:t>
            </a:r>
            <a:r>
              <a:rPr lang="en-US" dirty="0" smtClean="0">
                <a:latin typeface="Stag Web USCC Medium" pitchFamily="2" charset="0"/>
              </a:rPr>
              <a:t> </a:t>
            </a:r>
            <a:r>
              <a:rPr lang="en-US" sz="2800" dirty="0" smtClean="0">
                <a:solidFill>
                  <a:srgbClr val="0065A4"/>
                </a:solidFill>
                <a:latin typeface="Stag Sans Web USCC Black" pitchFamily="34" charset="0"/>
                <a:ea typeface="ＭＳ Ｐゴシック" pitchFamily="34" charset="-128"/>
                <a:cs typeface="Verdana" pitchFamily="34" charset="0"/>
              </a:rPr>
              <a:t>complex</a:t>
            </a:r>
            <a:endParaRPr lang="en-US" sz="2800" dirty="0">
              <a:solidFill>
                <a:srgbClr val="0065A4"/>
              </a:solidFill>
              <a:latin typeface="Stag Sans Web USCC Black" pitchFamily="34" charset="0"/>
              <a:ea typeface="ＭＳ Ｐゴシック" pitchFamily="34" charset="-128"/>
              <a:cs typeface="Verdana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529579" y="3903613"/>
            <a:ext cx="6307585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dirty="0" smtClean="0">
                <a:latin typeface="Stag Web USCC Book" pitchFamily="2" charset="0"/>
              </a:rPr>
              <a:t>Non-traditional e-commerce process makes </a:t>
            </a:r>
            <a:r>
              <a:rPr lang="en-US" sz="1600" dirty="0" err="1" smtClean="0">
                <a:latin typeface="Stag Web USCC Book" pitchFamily="2" charset="0"/>
              </a:rPr>
              <a:t>templating</a:t>
            </a:r>
            <a:r>
              <a:rPr lang="en-US" sz="1600" dirty="0" smtClean="0">
                <a:latin typeface="Stag Web USCC Book" pitchFamily="2" charset="0"/>
              </a:rPr>
              <a:t> for multiple screens on one code base </a:t>
            </a:r>
            <a:r>
              <a:rPr lang="en-US" sz="1600" i="1" u="sng" dirty="0" smtClean="0">
                <a:latin typeface="Stag Web USCC Book" pitchFamily="2" charset="0"/>
              </a:rPr>
              <a:t>very</a:t>
            </a:r>
            <a:r>
              <a:rPr lang="en-US" sz="1600" dirty="0" smtClean="0">
                <a:latin typeface="Stag Web USCC Book" pitchFamily="2" charset="0"/>
              </a:rPr>
              <a:t> challenging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dirty="0">
                <a:latin typeface="Stag Web USCC Book" pitchFamily="2" charset="0"/>
              </a:rPr>
              <a:t>4</a:t>
            </a:r>
            <a:r>
              <a:rPr lang="en-US" sz="1600" dirty="0" smtClean="0">
                <a:latin typeface="Stag Web USCC Book" pitchFamily="2" charset="0"/>
              </a:rPr>
              <a:t> generations of plan types supported in My Account, each having differentiated experiences and shopping logic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336566" y="5105400"/>
            <a:ext cx="29974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Stag Sans Web USCC Black" pitchFamily="34" charset="0"/>
              </a:rPr>
              <a:t>It will take </a:t>
            </a:r>
            <a:r>
              <a:rPr lang="en-US" sz="2800" dirty="0" smtClean="0">
                <a:solidFill>
                  <a:srgbClr val="0065A4"/>
                </a:solidFill>
                <a:latin typeface="Stag Sans Web USCC Black" pitchFamily="34" charset="0"/>
                <a:ea typeface="ＭＳ Ｐゴシック" pitchFamily="34" charset="-128"/>
                <a:cs typeface="Verdana" pitchFamily="34" charset="0"/>
              </a:rPr>
              <a:t>time</a:t>
            </a:r>
            <a:endParaRPr lang="en-US" sz="2800" dirty="0">
              <a:solidFill>
                <a:srgbClr val="0065A4"/>
              </a:solidFill>
              <a:latin typeface="Stag Sans Web USCC Black" pitchFamily="34" charset="0"/>
              <a:ea typeface="ＭＳ Ｐゴシック" pitchFamily="34" charset="-128"/>
              <a:cs typeface="Verdana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429781" y="5560738"/>
            <a:ext cx="6307585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dirty="0" smtClean="0">
                <a:latin typeface="Stag Web USCC Book" pitchFamily="2" charset="0"/>
              </a:rPr>
              <a:t>Conservative estimate of a year at minimum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dirty="0" smtClean="0">
                <a:latin typeface="Stag Web USCC Book" pitchFamily="2" charset="0"/>
              </a:rPr>
              <a:t>During this time the e-commerce team, as currently staffed,  would only be able to support basic site updates</a:t>
            </a:r>
          </a:p>
        </p:txBody>
      </p:sp>
    </p:spTree>
    <p:extLst>
      <p:ext uri="{BB962C8B-B14F-4D97-AF65-F5344CB8AC3E}">
        <p14:creationId xmlns:p14="http://schemas.microsoft.com/office/powerpoint/2010/main" val="2196701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4" grpId="0"/>
      <p:bldP spid="26" grpId="0"/>
      <p:bldP spid="3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 txBox="1">
            <a:spLocks noChangeArrowheads="1"/>
          </p:cNvSpPr>
          <p:nvPr/>
        </p:nvSpPr>
        <p:spPr bwMode="auto">
          <a:xfrm>
            <a:off x="838201" y="274638"/>
            <a:ext cx="8077199" cy="556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269A5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269A5"/>
                </a:solidFill>
                <a:latin typeface="Verdana" pitchFamily="34" charset="0"/>
                <a:ea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269A5"/>
                </a:solidFill>
                <a:latin typeface="Verdana" pitchFamily="34" charset="0"/>
                <a:ea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269A5"/>
                </a:solidFill>
                <a:latin typeface="Verdana" pitchFamily="34" charset="0"/>
                <a:ea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269A5"/>
                </a:solidFill>
                <a:latin typeface="Verdana" pitchFamily="34" charset="0"/>
                <a:ea typeface="ＭＳ Ｐゴシック" charset="-128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269A5"/>
                </a:solidFill>
                <a:latin typeface="Verdana" pitchFamily="34" charset="0"/>
                <a:ea typeface="ＭＳ Ｐゴシック" charset="-128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269A5"/>
                </a:solidFill>
                <a:latin typeface="Verdana" pitchFamily="34" charset="0"/>
                <a:ea typeface="ＭＳ Ｐゴシック" charset="-128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269A5"/>
                </a:solidFill>
                <a:latin typeface="Verdana" pitchFamily="34" charset="0"/>
                <a:ea typeface="ＭＳ Ｐゴシック" charset="-128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269A5"/>
                </a:solidFill>
                <a:latin typeface="Verdana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sz="3000" dirty="0" smtClean="0">
                <a:solidFill>
                  <a:srgbClr val="0065A4"/>
                </a:solidFill>
                <a:latin typeface="Stag Sans Web USCC Black" pitchFamily="34" charset="0"/>
                <a:ea typeface="ＭＳ Ｐゴシック" pitchFamily="34" charset="-128"/>
                <a:cs typeface="Verdana" pitchFamily="34" charset="0"/>
              </a:rPr>
              <a:t>RWD Pros/Cons/Considerations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8201" y="990600"/>
            <a:ext cx="82486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Stag Sans Web USCC Black" pitchFamily="34" charset="0"/>
              </a:rPr>
              <a:t>Other </a:t>
            </a:r>
            <a:r>
              <a:rPr lang="en-US" sz="2800" dirty="0" err="1" smtClean="0">
                <a:latin typeface="Stag Sans Web USCC Black" pitchFamily="34" charset="0"/>
              </a:rPr>
              <a:t>telcos</a:t>
            </a:r>
            <a:r>
              <a:rPr lang="en-US" sz="2800" dirty="0" smtClean="0">
                <a:latin typeface="Stag Sans Web USCC Black" pitchFamily="34" charset="0"/>
              </a:rPr>
              <a:t> are moving in this direction:</a:t>
            </a:r>
            <a:endParaRPr lang="en-US" sz="2800" dirty="0">
              <a:solidFill>
                <a:srgbClr val="0065A4"/>
              </a:solidFill>
              <a:latin typeface="Stag Sans Web USCC Black" pitchFamily="34" charset="0"/>
              <a:ea typeface="ＭＳ Ｐゴシック" pitchFamily="34" charset="-128"/>
              <a:cs typeface="Verdan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1752600"/>
            <a:ext cx="2231221" cy="2057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752600"/>
            <a:ext cx="742269" cy="2057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752600"/>
            <a:ext cx="2707411" cy="2066925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2038350" y="2590800"/>
            <a:ext cx="6096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5257800" y="2595562"/>
            <a:ext cx="6096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374" y="4062412"/>
            <a:ext cx="2486025" cy="206814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910" y="4025794"/>
            <a:ext cx="1600200" cy="21413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075" y="4071937"/>
            <a:ext cx="751794" cy="2098189"/>
          </a:xfrm>
          <a:prstGeom prst="rect">
            <a:avLst/>
          </a:prstGeom>
        </p:spPr>
      </p:pic>
      <p:sp>
        <p:nvSpPr>
          <p:cNvPr id="18" name="Right Arrow 17"/>
          <p:cNvSpPr/>
          <p:nvPr/>
        </p:nvSpPr>
        <p:spPr>
          <a:xfrm>
            <a:off x="2038350" y="4901220"/>
            <a:ext cx="6096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>
            <a:off x="5257800" y="4905982"/>
            <a:ext cx="6096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230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8" grpId="0" animBg="1"/>
      <p:bldP spid="9" grpId="0" animBg="1"/>
      <p:bldP spid="18" grpId="0" animBg="1"/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 txBox="1">
            <a:spLocks noChangeArrowheads="1"/>
          </p:cNvSpPr>
          <p:nvPr/>
        </p:nvSpPr>
        <p:spPr bwMode="auto">
          <a:xfrm>
            <a:off x="838201" y="274638"/>
            <a:ext cx="8077199" cy="556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269A5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269A5"/>
                </a:solidFill>
                <a:latin typeface="Verdana" pitchFamily="34" charset="0"/>
                <a:ea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269A5"/>
                </a:solidFill>
                <a:latin typeface="Verdana" pitchFamily="34" charset="0"/>
                <a:ea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269A5"/>
                </a:solidFill>
                <a:latin typeface="Verdana" pitchFamily="34" charset="0"/>
                <a:ea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269A5"/>
                </a:solidFill>
                <a:latin typeface="Verdana" pitchFamily="34" charset="0"/>
                <a:ea typeface="ＭＳ Ｐゴシック" charset="-128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269A5"/>
                </a:solidFill>
                <a:latin typeface="Verdana" pitchFamily="34" charset="0"/>
                <a:ea typeface="ＭＳ Ｐゴシック" charset="-128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269A5"/>
                </a:solidFill>
                <a:latin typeface="Verdana" pitchFamily="34" charset="0"/>
                <a:ea typeface="ＭＳ Ｐゴシック" charset="-128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269A5"/>
                </a:solidFill>
                <a:latin typeface="Verdana" pitchFamily="34" charset="0"/>
                <a:ea typeface="ＭＳ Ｐゴシック" charset="-128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269A5"/>
                </a:solidFill>
                <a:latin typeface="Verdana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sz="3000" dirty="0">
                <a:solidFill>
                  <a:srgbClr val="0065A4"/>
                </a:solidFill>
                <a:latin typeface="Stag Sans Web USCC Black" pitchFamily="34" charset="0"/>
                <a:ea typeface="ＭＳ Ｐゴシック" pitchFamily="34" charset="-128"/>
                <a:cs typeface="Verdana" pitchFamily="34" charset="0"/>
              </a:rPr>
              <a:t>RWD Pros/Cons/Considerations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66976" y="5610917"/>
            <a:ext cx="4648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Stag Web USCC Medium" pitchFamily="2" charset="0"/>
              </a:rPr>
              <a:t>There is no </a:t>
            </a:r>
            <a:r>
              <a:rPr lang="en-US" dirty="0">
                <a:latin typeface="Stag Web USCC Medium" pitchFamily="2" charset="0"/>
              </a:rPr>
              <a:t>practical middle ground </a:t>
            </a:r>
            <a:r>
              <a:rPr lang="en-US" dirty="0" smtClean="0">
                <a:latin typeface="Stag Web USCC Medium" pitchFamily="2" charset="0"/>
              </a:rPr>
              <a:t>that ensures a consistent user experience</a:t>
            </a:r>
            <a:endParaRPr lang="en-US" dirty="0">
              <a:latin typeface="Stag Web USCC Medium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35" t="5755" r="1896" b="4502"/>
          <a:stretch/>
        </p:blipFill>
        <p:spPr>
          <a:xfrm>
            <a:off x="838201" y="4525728"/>
            <a:ext cx="1371600" cy="18274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59" b="8449"/>
          <a:stretch/>
        </p:blipFill>
        <p:spPr>
          <a:xfrm>
            <a:off x="7496176" y="5029200"/>
            <a:ext cx="1116698" cy="124777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143752" y="4506678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Stag Sans Web USCC Black" pitchFamily="34" charset="0"/>
              </a:rPr>
              <a:t>Multi-Site</a:t>
            </a:r>
            <a:endParaRPr lang="en-US" sz="2400" dirty="0">
              <a:latin typeface="Stag Sans Web USCC Black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222929" y="4963908"/>
            <a:ext cx="10791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dirty="0" smtClean="0">
                <a:solidFill>
                  <a:srgbClr val="0065A4"/>
                </a:solidFill>
                <a:latin typeface="Stag Sans Web USCC Black" pitchFamily="34" charset="0"/>
                <a:ea typeface="ＭＳ Ｐゴシック" pitchFamily="34" charset="-128"/>
                <a:cs typeface="Verdana" pitchFamily="34" charset="0"/>
              </a:rPr>
              <a:t>- OR -</a:t>
            </a:r>
            <a:endParaRPr lang="en-US" sz="2800" dirty="0">
              <a:solidFill>
                <a:srgbClr val="0065A4"/>
              </a:solidFill>
              <a:latin typeface="Stag Sans Web USCC Black" pitchFamily="34" charset="0"/>
              <a:ea typeface="ＭＳ Ｐゴシック" pitchFamily="34" charset="-128"/>
              <a:cs typeface="Verdan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5800" y="914400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Stag Web USCC Medium" pitchFamily="2" charset="0"/>
              </a:rPr>
              <a:t>The presentation has focused on RWD but Multi-site has one advantage:</a:t>
            </a:r>
            <a:endParaRPr lang="en-US" dirty="0">
              <a:latin typeface="Stag Web USCC Medium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905124" y="1351935"/>
            <a:ext cx="585787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 smtClean="0">
                <a:solidFill>
                  <a:srgbClr val="474746"/>
                </a:solidFill>
                <a:latin typeface="Stag Sans Web USCC Black" panose="020B0A03040000020004" pitchFamily="34" charset="0"/>
              </a:rPr>
              <a:t>We can achieve “small screen” e-commerce more </a:t>
            </a:r>
            <a:r>
              <a:rPr lang="en-US" sz="2800" dirty="0">
                <a:solidFill>
                  <a:srgbClr val="0065A4"/>
                </a:solidFill>
                <a:latin typeface="Stag Sans Web USCC Black" pitchFamily="34" charset="0"/>
                <a:ea typeface="ＭＳ Ｐゴシック" pitchFamily="34" charset="-128"/>
                <a:cs typeface="Verdana" pitchFamily="34" charset="0"/>
              </a:rPr>
              <a:t>quickly</a:t>
            </a:r>
            <a:r>
              <a:rPr lang="en-US" sz="2800" dirty="0" smtClean="0">
                <a:solidFill>
                  <a:srgbClr val="474746"/>
                </a:solidFill>
                <a:latin typeface="Stag Sans Web USCC Black" pitchFamily="34" charset="0"/>
              </a:rPr>
              <a:t> and </a:t>
            </a:r>
            <a:r>
              <a:rPr lang="en-US" sz="2800" dirty="0">
                <a:solidFill>
                  <a:srgbClr val="0065A4"/>
                </a:solidFill>
                <a:latin typeface="Stag Sans Web USCC Black" pitchFamily="34" charset="0"/>
                <a:ea typeface="ＭＳ Ｐゴシック" pitchFamily="34" charset="-128"/>
                <a:cs typeface="Verdana" pitchFamily="34" charset="0"/>
              </a:rPr>
              <a:t>cheaply</a:t>
            </a:r>
            <a:r>
              <a:rPr lang="en-US" sz="2800" dirty="0" smtClean="0">
                <a:solidFill>
                  <a:srgbClr val="474746"/>
                </a:solidFill>
                <a:latin typeface="Stag Sans Web USCC Black" pitchFamily="34" charset="0"/>
              </a:rPr>
              <a:t> than with RWD.</a:t>
            </a:r>
            <a:endParaRPr lang="en-US" sz="2800" dirty="0">
              <a:solidFill>
                <a:srgbClr val="0065A4"/>
              </a:solidFill>
              <a:latin typeface="Stag Sans Web USCC Black" pitchFamily="34" charset="0"/>
              <a:ea typeface="ＭＳ Ｐゴシック" pitchFamily="34" charset="-128"/>
              <a:cs typeface="Verdana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049" y="1600200"/>
            <a:ext cx="1214528" cy="2159161"/>
          </a:xfrm>
          <a:prstGeom prst="rect">
            <a:avLst/>
          </a:prstGeom>
        </p:spPr>
      </p:pic>
      <p:sp>
        <p:nvSpPr>
          <p:cNvPr id="19" name="Rounded Rectangular Callout 18"/>
          <p:cNvSpPr/>
          <p:nvPr/>
        </p:nvSpPr>
        <p:spPr>
          <a:xfrm>
            <a:off x="4133849" y="2832795"/>
            <a:ext cx="3711124" cy="952500"/>
          </a:xfrm>
          <a:prstGeom prst="wedgeRoundRectCallout">
            <a:avLst>
              <a:gd name="adj1" fmla="val -99792"/>
              <a:gd name="adj2" fmla="val -62040"/>
              <a:gd name="adj3" fmla="val 16667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Stag Web USCC Book" pitchFamily="2" charset="0"/>
              </a:rPr>
              <a:t>Use roughly the same design and add e-commerce hooks + build out My Account shopping</a:t>
            </a:r>
            <a:endParaRPr lang="en-US" sz="1600" dirty="0">
              <a:solidFill>
                <a:schemeClr val="tx1">
                  <a:lumMod val="50000"/>
                </a:schemeClr>
              </a:solidFill>
              <a:latin typeface="Stag Web USCC Book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38201" y="3981450"/>
            <a:ext cx="58578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dirty="0" smtClean="0">
                <a:solidFill>
                  <a:srgbClr val="474746"/>
                </a:solidFill>
                <a:latin typeface="Stag Web USCC Medium" panose="02000603060000020004" pitchFamily="2" charset="0"/>
              </a:rPr>
              <a:t>Ultimately, the question is:</a:t>
            </a:r>
            <a:endParaRPr lang="en-US" sz="2000" dirty="0">
              <a:solidFill>
                <a:srgbClr val="0065A4"/>
              </a:solidFill>
              <a:latin typeface="Stag Web USCC Medium" panose="02000603060000020004" pitchFamily="2" charset="0"/>
              <a:ea typeface="ＭＳ Ｐゴシック" pitchFamily="34" charset="-128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8689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1" grpId="0"/>
      <p:bldP spid="16" grpId="0"/>
      <p:bldP spid="17" grpId="0"/>
      <p:bldP spid="19" grpId="0" animBg="1"/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9712890"/>
              </p:ext>
            </p:extLst>
          </p:nvPr>
        </p:nvGraphicFramePr>
        <p:xfrm>
          <a:off x="1810942" y="2286000"/>
          <a:ext cx="4988715" cy="2819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7743"/>
                <a:gridCol w="997743"/>
                <a:gridCol w="997743"/>
                <a:gridCol w="997743"/>
                <a:gridCol w="997743"/>
              </a:tblGrid>
              <a:tr h="56197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Discounted</a:t>
                      </a:r>
                      <a:r>
                        <a:rPr lang="en-US" sz="10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Cost</a:t>
                      </a:r>
                      <a:endParaRPr lang="en-US" sz="1000" dirty="0" smtClean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Year 1</a:t>
                      </a:r>
                      <a:endParaRPr lang="en-US" sz="12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Year 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Year 3-∞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11442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~22m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7.5m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2m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2m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143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~22m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15m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2m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1m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" name="Rectangle 6"/>
          <p:cNvSpPr txBox="1">
            <a:spLocks noChangeArrowheads="1"/>
          </p:cNvSpPr>
          <p:nvPr/>
        </p:nvSpPr>
        <p:spPr bwMode="auto">
          <a:xfrm>
            <a:off x="838201" y="274638"/>
            <a:ext cx="8077199" cy="556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269A5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269A5"/>
                </a:solidFill>
                <a:latin typeface="Verdana" pitchFamily="34" charset="0"/>
                <a:ea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269A5"/>
                </a:solidFill>
                <a:latin typeface="Verdana" pitchFamily="34" charset="0"/>
                <a:ea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269A5"/>
                </a:solidFill>
                <a:latin typeface="Verdana" pitchFamily="34" charset="0"/>
                <a:ea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269A5"/>
                </a:solidFill>
                <a:latin typeface="Verdana" pitchFamily="34" charset="0"/>
                <a:ea typeface="ＭＳ Ｐゴシック" charset="-128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269A5"/>
                </a:solidFill>
                <a:latin typeface="Verdana" pitchFamily="34" charset="0"/>
                <a:ea typeface="ＭＳ Ｐゴシック" charset="-128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269A5"/>
                </a:solidFill>
                <a:latin typeface="Verdana" pitchFamily="34" charset="0"/>
                <a:ea typeface="ＭＳ Ｐゴシック" charset="-128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269A5"/>
                </a:solidFill>
                <a:latin typeface="Verdana" pitchFamily="34" charset="0"/>
                <a:ea typeface="ＭＳ Ｐゴシック" charset="-128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269A5"/>
                </a:solidFill>
                <a:latin typeface="Verdana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sz="3000" dirty="0" smtClean="0">
                <a:solidFill>
                  <a:srgbClr val="0065A4"/>
                </a:solidFill>
                <a:latin typeface="Stag Sans Web USCC Black" pitchFamily="34" charset="0"/>
                <a:ea typeface="ＭＳ Ｐゴシック" pitchFamily="34" charset="-128"/>
                <a:cs typeface="Verdana" pitchFamily="34" charset="0"/>
              </a:rPr>
              <a:t>Recommendation &amp; Next Steps</a:t>
            </a:r>
            <a:endParaRPr lang="en-US" sz="3000" dirty="0">
              <a:solidFill>
                <a:srgbClr val="0065A4"/>
              </a:solidFill>
              <a:latin typeface="Stag Sans Web USCC Black" pitchFamily="34" charset="0"/>
              <a:ea typeface="ＭＳ Ｐゴシック" pitchFamily="34" charset="-128"/>
              <a:cs typeface="Verdan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5800" y="914400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Stag Web USCC Medium" pitchFamily="2" charset="0"/>
              </a:rPr>
              <a:t>The decision comes down to short-term vs. long-term  costs/benefits</a:t>
            </a:r>
            <a:endParaRPr lang="en-US" dirty="0">
              <a:latin typeface="Stag Web USCC Medium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35" t="5755" r="1896" b="4502"/>
          <a:stretch/>
        </p:blipFill>
        <p:spPr>
          <a:xfrm>
            <a:off x="1972119" y="4067175"/>
            <a:ext cx="684312" cy="91174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59" b="8449"/>
          <a:stretch/>
        </p:blipFill>
        <p:spPr>
          <a:xfrm>
            <a:off x="1972119" y="3007265"/>
            <a:ext cx="684312" cy="764636"/>
          </a:xfrm>
          <a:prstGeom prst="rect">
            <a:avLst/>
          </a:prstGeom>
        </p:spPr>
      </p:pic>
      <p:sp>
        <p:nvSpPr>
          <p:cNvPr id="21" name="Rounded Rectangular Callout 20"/>
          <p:cNvSpPr/>
          <p:nvPr/>
        </p:nvSpPr>
        <p:spPr>
          <a:xfrm>
            <a:off x="685800" y="1336416"/>
            <a:ext cx="2743200" cy="380999"/>
          </a:xfrm>
          <a:prstGeom prst="wedgeRoundRectCallout">
            <a:avLst>
              <a:gd name="adj1" fmla="val 45943"/>
              <a:gd name="adj2" fmla="val 225823"/>
              <a:gd name="adj3" fmla="val 16667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Stag Web USCC Book" pitchFamily="2" charset="0"/>
              </a:rPr>
              <a:t>Uses a 10% Cost of Capital</a:t>
            </a:r>
            <a:endParaRPr lang="en-US" sz="1600" dirty="0">
              <a:solidFill>
                <a:schemeClr val="tx1">
                  <a:lumMod val="50000"/>
                </a:schemeClr>
              </a:solidFill>
              <a:latin typeface="Stag Web USCC Book" pitchFamily="2" charset="0"/>
            </a:endParaRPr>
          </a:p>
        </p:txBody>
      </p:sp>
      <p:sp>
        <p:nvSpPr>
          <p:cNvPr id="22" name="Rounded Rectangular Callout 21"/>
          <p:cNvSpPr/>
          <p:nvPr/>
        </p:nvSpPr>
        <p:spPr>
          <a:xfrm>
            <a:off x="881505" y="5257800"/>
            <a:ext cx="3004695" cy="914400"/>
          </a:xfrm>
          <a:prstGeom prst="wedgeRoundRectCallout">
            <a:avLst>
              <a:gd name="adj1" fmla="val 63281"/>
              <a:gd name="adj2" fmla="val -110220"/>
              <a:gd name="adj3" fmla="val 16667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Stag Web USCC Book" pitchFamily="2" charset="0"/>
              </a:rPr>
              <a:t>Estimated ~2x cost for RWD vs. expanding multi-site to include e-commerce</a:t>
            </a:r>
            <a:endParaRPr lang="en-US" sz="1600" dirty="0">
              <a:solidFill>
                <a:schemeClr val="tx1">
                  <a:lumMod val="50000"/>
                </a:schemeClr>
              </a:solidFill>
              <a:latin typeface="Stag Web USCC Book" pitchFamily="2" charset="0"/>
            </a:endParaRPr>
          </a:p>
        </p:txBody>
      </p:sp>
      <p:sp>
        <p:nvSpPr>
          <p:cNvPr id="23" name="Rounded Rectangular Callout 22"/>
          <p:cNvSpPr/>
          <p:nvPr/>
        </p:nvSpPr>
        <p:spPr>
          <a:xfrm>
            <a:off x="4533900" y="5410200"/>
            <a:ext cx="4038600" cy="914400"/>
          </a:xfrm>
          <a:prstGeom prst="wedgeRoundRectCallout">
            <a:avLst>
              <a:gd name="adj1" fmla="val -28991"/>
              <a:gd name="adj2" fmla="val -121677"/>
              <a:gd name="adj3" fmla="val 16667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Stag Web USCC Book" pitchFamily="2" charset="0"/>
              </a:rPr>
              <a:t>Small spillover for development costs in Year 2 for RWD, then achieve a lower steady state thereafter</a:t>
            </a:r>
            <a:endParaRPr lang="en-US" sz="1600" dirty="0">
              <a:solidFill>
                <a:schemeClr val="tx1">
                  <a:lumMod val="50000"/>
                </a:schemeClr>
              </a:solidFill>
              <a:latin typeface="Stag Web USCC Book" pitchFamily="2" charset="0"/>
            </a:endParaRPr>
          </a:p>
        </p:txBody>
      </p:sp>
      <p:sp>
        <p:nvSpPr>
          <p:cNvPr id="24" name="Rounded Rectangular Callout 23"/>
          <p:cNvSpPr/>
          <p:nvPr/>
        </p:nvSpPr>
        <p:spPr>
          <a:xfrm>
            <a:off x="4533900" y="1336416"/>
            <a:ext cx="3810000" cy="641865"/>
          </a:xfrm>
          <a:prstGeom prst="wedgeRoundRectCallout">
            <a:avLst>
              <a:gd name="adj1" fmla="val -6071"/>
              <a:gd name="adj2" fmla="val 121147"/>
              <a:gd name="adj3" fmla="val 16667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Stag Web USCC Book" pitchFamily="2" charset="0"/>
              </a:rPr>
              <a:t>Steady state costs for multi-site = ~2x of RWD due to multiple code bases </a:t>
            </a:r>
            <a:endParaRPr lang="en-US" sz="1600" dirty="0">
              <a:solidFill>
                <a:schemeClr val="tx1">
                  <a:lumMod val="50000"/>
                </a:schemeClr>
              </a:solidFill>
              <a:latin typeface="Stag Web USCC Book" pitchFamily="2" charset="0"/>
            </a:endParaRPr>
          </a:p>
        </p:txBody>
      </p:sp>
      <p:sp>
        <p:nvSpPr>
          <p:cNvPr id="9" name="Explosion 1 8"/>
          <p:cNvSpPr/>
          <p:nvPr/>
        </p:nvSpPr>
        <p:spPr>
          <a:xfrm>
            <a:off x="6981826" y="2315904"/>
            <a:ext cx="2087560" cy="2663012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For</a:t>
            </a:r>
          </a:p>
          <a:p>
            <a:pPr algn="ctr"/>
            <a:r>
              <a:rPr lang="en-US" sz="1400" dirty="0" smtClean="0"/>
              <a:t>Illustration</a:t>
            </a:r>
          </a:p>
          <a:p>
            <a:pPr algn="ctr"/>
            <a:r>
              <a:rPr lang="en-US" sz="1400" dirty="0" smtClean="0"/>
              <a:t>Only!</a:t>
            </a:r>
          </a:p>
        </p:txBody>
      </p:sp>
    </p:spTree>
    <p:extLst>
      <p:ext uri="{BB962C8B-B14F-4D97-AF65-F5344CB8AC3E}">
        <p14:creationId xmlns:p14="http://schemas.microsoft.com/office/powerpoint/2010/main" val="3691624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1" grpId="0" animBg="1"/>
      <p:bldP spid="22" grpId="0" animBg="1"/>
      <p:bldP spid="23" grpId="0" animBg="1"/>
      <p:bldP spid="24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 txBox="1">
            <a:spLocks noChangeArrowheads="1"/>
          </p:cNvSpPr>
          <p:nvPr/>
        </p:nvSpPr>
        <p:spPr bwMode="auto">
          <a:xfrm>
            <a:off x="838201" y="274638"/>
            <a:ext cx="8077199" cy="556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269A5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269A5"/>
                </a:solidFill>
                <a:latin typeface="Verdana" pitchFamily="34" charset="0"/>
                <a:ea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269A5"/>
                </a:solidFill>
                <a:latin typeface="Verdana" pitchFamily="34" charset="0"/>
                <a:ea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269A5"/>
                </a:solidFill>
                <a:latin typeface="Verdana" pitchFamily="34" charset="0"/>
                <a:ea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269A5"/>
                </a:solidFill>
                <a:latin typeface="Verdana" pitchFamily="34" charset="0"/>
                <a:ea typeface="ＭＳ Ｐゴシック" charset="-128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269A5"/>
                </a:solidFill>
                <a:latin typeface="Verdana" pitchFamily="34" charset="0"/>
                <a:ea typeface="ＭＳ Ｐゴシック" charset="-128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269A5"/>
                </a:solidFill>
                <a:latin typeface="Verdana" pitchFamily="34" charset="0"/>
                <a:ea typeface="ＭＳ Ｐゴシック" charset="-128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269A5"/>
                </a:solidFill>
                <a:latin typeface="Verdana" pitchFamily="34" charset="0"/>
                <a:ea typeface="ＭＳ Ｐゴシック" charset="-128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269A5"/>
                </a:solidFill>
                <a:latin typeface="Verdana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sz="3000" dirty="0" smtClean="0">
                <a:solidFill>
                  <a:srgbClr val="0065A4"/>
                </a:solidFill>
                <a:latin typeface="Stag Sans Web USCC Black" pitchFamily="34" charset="0"/>
                <a:ea typeface="ＭＳ Ｐゴシック" pitchFamily="34" charset="-128"/>
                <a:cs typeface="Verdana" pitchFamily="34" charset="0"/>
              </a:rPr>
              <a:t>Recommendation &amp; Next Steps</a:t>
            </a:r>
            <a:endParaRPr lang="en-US" sz="3000" dirty="0">
              <a:solidFill>
                <a:srgbClr val="0065A4"/>
              </a:solidFill>
              <a:latin typeface="Stag Sans Web USCC Black" pitchFamily="34" charset="0"/>
              <a:ea typeface="ＭＳ Ｐゴシック" pitchFamily="34" charset="-128"/>
              <a:cs typeface="Verdan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38200" y="912257"/>
            <a:ext cx="80772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Stag Sans Web USCC Black" panose="020B0A03040000020004" pitchFamily="34" charset="0"/>
              </a:rPr>
              <a:t>So over the </a:t>
            </a:r>
            <a:r>
              <a:rPr lang="en-US" sz="2800" dirty="0">
                <a:solidFill>
                  <a:srgbClr val="0065A4"/>
                </a:solidFill>
                <a:latin typeface="Stag Sans Web USCC Black" pitchFamily="34" charset="0"/>
                <a:ea typeface="ＭＳ Ｐゴシック" pitchFamily="34" charset="-128"/>
                <a:cs typeface="Verdana" pitchFamily="34" charset="0"/>
              </a:rPr>
              <a:t>long term</a:t>
            </a:r>
            <a:r>
              <a:rPr lang="en-US" sz="2800" dirty="0" smtClean="0">
                <a:latin typeface="Stag Sans Web USCC Black" panose="020B0A03040000020004" pitchFamily="34" charset="0"/>
              </a:rPr>
              <a:t>,</a:t>
            </a:r>
          </a:p>
          <a:p>
            <a:r>
              <a:rPr lang="en-US" sz="2800" dirty="0" smtClean="0">
                <a:latin typeface="Stag Sans Web USCC Black" panose="020B0A03040000020004" pitchFamily="34" charset="0"/>
              </a:rPr>
              <a:t>the costs are roughly the same*</a:t>
            </a:r>
            <a:endParaRPr lang="en-US" sz="2800" dirty="0">
              <a:latin typeface="Stag Sans Web USCC Black" panose="020B0A030400000200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09900" y="6324600"/>
            <a:ext cx="6096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Stag Web USCC Book" panose="02000503060000020004" pitchFamily="2" charset="0"/>
              </a:rPr>
              <a:t>* A more thorough analysis should be performed to get a solidified estimate</a:t>
            </a:r>
            <a:endParaRPr lang="en-US" sz="1100" dirty="0">
              <a:latin typeface="Stag Web USCC Book" panose="02000503060000020004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38200" y="2057400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Stag Web USCC Medium" pitchFamily="2" charset="0"/>
              </a:rPr>
              <a:t>Both options will deliver a small screen e-commerce experience</a:t>
            </a:r>
            <a:endParaRPr lang="en-US" dirty="0">
              <a:latin typeface="Stag Web USCC Medium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28675" y="2558534"/>
            <a:ext cx="7934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Stag Web USCC Medium" pitchFamily="2" charset="0"/>
              </a:rPr>
              <a:t>But in moving forward with RWD, the organization would achieve:</a:t>
            </a:r>
            <a:endParaRPr lang="en-US" dirty="0">
              <a:latin typeface="Stag Web USCC Medium" pitchFamily="2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35" t="5755" r="1896" b="4502"/>
          <a:stretch/>
        </p:blipFill>
        <p:spPr>
          <a:xfrm>
            <a:off x="923925" y="3086100"/>
            <a:ext cx="1515596" cy="20193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695575" y="3086100"/>
            <a:ext cx="62960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Wingdings" pitchFamily="2" charset="2"/>
              <a:buChar char="ü"/>
            </a:pPr>
            <a:r>
              <a:rPr lang="en-US" dirty="0" smtClean="0">
                <a:latin typeface="Stag Web USCC Book" pitchFamily="2" charset="0"/>
              </a:rPr>
              <a:t>E-commerce optimized for a wide variety of screens</a:t>
            </a:r>
          </a:p>
          <a:p>
            <a:pPr marL="285750" indent="-285750">
              <a:spcAft>
                <a:spcPts val="1200"/>
              </a:spcAft>
              <a:buFont typeface="Wingdings" pitchFamily="2" charset="2"/>
              <a:buChar char="ü"/>
            </a:pPr>
            <a:r>
              <a:rPr lang="en-US" dirty="0" smtClean="0">
                <a:latin typeface="Stag Web USCC Book" pitchFamily="2" charset="0"/>
              </a:rPr>
              <a:t>A future-friendly design that can accommodate new devices with minimal impact</a:t>
            </a:r>
          </a:p>
          <a:p>
            <a:pPr marL="285750" indent="-285750">
              <a:spcAft>
                <a:spcPts val="1200"/>
              </a:spcAft>
              <a:buFont typeface="Wingdings" pitchFamily="2" charset="2"/>
              <a:buChar char="ü"/>
            </a:pPr>
            <a:r>
              <a:rPr lang="en-US" dirty="0" smtClean="0">
                <a:latin typeface="Stag Web USCC Book" pitchFamily="2" charset="0"/>
              </a:rPr>
              <a:t>Opportunity for a fresh look/feel redesign</a:t>
            </a:r>
          </a:p>
          <a:p>
            <a:pPr marL="285750" indent="-285750">
              <a:spcAft>
                <a:spcPts val="1200"/>
              </a:spcAft>
              <a:buFont typeface="Wingdings" pitchFamily="2" charset="2"/>
              <a:buChar char="ü"/>
            </a:pPr>
            <a:r>
              <a:rPr lang="en-US" dirty="0" smtClean="0">
                <a:latin typeface="Stag Web USCC Book" pitchFamily="2" charset="0"/>
              </a:rPr>
              <a:t>Improved SEO/SEM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828675" y="5257800"/>
            <a:ext cx="78105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Stag Web USCC Medium" panose="02000603060000020004" pitchFamily="2" charset="0"/>
              </a:rPr>
              <a:t>While the term “Responsive Web Design” is the industry buzzword of the moment, the concept of dynamically adapting digital content to the customer’s context will be around for a very, very long time.</a:t>
            </a:r>
            <a:endParaRPr lang="en-US" dirty="0">
              <a:latin typeface="Stag Web USCC Medium" panose="0200060306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9821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2" grpId="0"/>
      <p:bldP spid="15" grpId="0"/>
      <p:bldP spid="17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 txBox="1">
            <a:spLocks noChangeArrowheads="1"/>
          </p:cNvSpPr>
          <p:nvPr/>
        </p:nvSpPr>
        <p:spPr bwMode="auto">
          <a:xfrm>
            <a:off x="838201" y="274638"/>
            <a:ext cx="8077199" cy="556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269A5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269A5"/>
                </a:solidFill>
                <a:latin typeface="Verdana" pitchFamily="34" charset="0"/>
                <a:ea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269A5"/>
                </a:solidFill>
                <a:latin typeface="Verdana" pitchFamily="34" charset="0"/>
                <a:ea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269A5"/>
                </a:solidFill>
                <a:latin typeface="Verdana" pitchFamily="34" charset="0"/>
                <a:ea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269A5"/>
                </a:solidFill>
                <a:latin typeface="Verdana" pitchFamily="34" charset="0"/>
                <a:ea typeface="ＭＳ Ｐゴシック" charset="-128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269A5"/>
                </a:solidFill>
                <a:latin typeface="Verdana" pitchFamily="34" charset="0"/>
                <a:ea typeface="ＭＳ Ｐゴシック" charset="-128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269A5"/>
                </a:solidFill>
                <a:latin typeface="Verdana" pitchFamily="34" charset="0"/>
                <a:ea typeface="ＭＳ Ｐゴシック" charset="-128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269A5"/>
                </a:solidFill>
                <a:latin typeface="Verdana" pitchFamily="34" charset="0"/>
                <a:ea typeface="ＭＳ Ｐゴシック" charset="-128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269A5"/>
                </a:solidFill>
                <a:latin typeface="Verdana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sz="3000" dirty="0" smtClean="0">
                <a:solidFill>
                  <a:srgbClr val="0065A4"/>
                </a:solidFill>
                <a:latin typeface="Stag Sans Web USCC Black" pitchFamily="34" charset="0"/>
                <a:ea typeface="ＭＳ Ｐゴシック" pitchFamily="34" charset="-128"/>
                <a:cs typeface="Verdana" pitchFamily="34" charset="0"/>
              </a:rPr>
              <a:t>Topics</a:t>
            </a:r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838200" y="1295400"/>
            <a:ext cx="79248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200000"/>
              </a:lnSpc>
            </a:pPr>
            <a:r>
              <a:rPr lang="en-US" sz="1800" b="1" dirty="0" smtClean="0">
                <a:latin typeface="Stag Web USCC Medium" pitchFamily="2" charset="0"/>
              </a:rPr>
              <a:t>Traditional view of m/e-commerce</a:t>
            </a:r>
          </a:p>
          <a:p>
            <a:pPr>
              <a:lnSpc>
                <a:spcPct val="200000"/>
              </a:lnSpc>
            </a:pPr>
            <a:r>
              <a:rPr lang="en-US" sz="1800" b="1" dirty="0" smtClean="0">
                <a:latin typeface="Stag Web USCC Medium" pitchFamily="2" charset="0"/>
              </a:rPr>
              <a:t>Why “any screen” e-commerce?</a:t>
            </a:r>
          </a:p>
          <a:p>
            <a:pPr>
              <a:lnSpc>
                <a:spcPct val="200000"/>
              </a:lnSpc>
            </a:pPr>
            <a:r>
              <a:rPr lang="en-US" sz="1800" b="1" dirty="0" smtClean="0">
                <a:latin typeface="Stag Web USCC Medium" pitchFamily="2" charset="0"/>
              </a:rPr>
              <a:t>Responsive Web Design </a:t>
            </a:r>
            <a:r>
              <a:rPr lang="en-US" sz="1800" b="1" dirty="0">
                <a:latin typeface="Stag Web USCC Medium" pitchFamily="2" charset="0"/>
              </a:rPr>
              <a:t>e</a:t>
            </a:r>
            <a:r>
              <a:rPr lang="en-US" sz="1800" b="1" dirty="0" smtClean="0">
                <a:latin typeface="Stag Web USCC Medium" pitchFamily="2" charset="0"/>
              </a:rPr>
              <a:t>xplained</a:t>
            </a:r>
          </a:p>
          <a:p>
            <a:pPr>
              <a:lnSpc>
                <a:spcPct val="200000"/>
              </a:lnSpc>
            </a:pPr>
            <a:r>
              <a:rPr lang="en-US" sz="1800" b="1" dirty="0" smtClean="0">
                <a:latin typeface="Stag Web USCC Medium" pitchFamily="2" charset="0"/>
              </a:rPr>
              <a:t>Pros/Cons/Considerations for going Responsive</a:t>
            </a:r>
          </a:p>
          <a:p>
            <a:pPr>
              <a:lnSpc>
                <a:spcPct val="200000"/>
              </a:lnSpc>
            </a:pPr>
            <a:r>
              <a:rPr lang="en-US" sz="1800" b="1" dirty="0" smtClean="0">
                <a:latin typeface="Stag Web USCC Medium" pitchFamily="2" charset="0"/>
              </a:rPr>
              <a:t>Recommendation and next steps</a:t>
            </a:r>
          </a:p>
          <a:p>
            <a:pPr>
              <a:lnSpc>
                <a:spcPct val="200000"/>
              </a:lnSpc>
            </a:pPr>
            <a:endParaRPr lang="en-US" sz="1800" b="1" dirty="0" smtClean="0">
              <a:latin typeface="Stag Web USCC Medium" pitchFamily="2" charset="0"/>
            </a:endParaRPr>
          </a:p>
          <a:p>
            <a:pPr>
              <a:lnSpc>
                <a:spcPct val="200000"/>
              </a:lnSpc>
            </a:pPr>
            <a:endParaRPr lang="en-US" sz="1800" b="1" dirty="0" smtClean="0">
              <a:latin typeface="Stag Web USCC Mediu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5977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 txBox="1">
            <a:spLocks noChangeArrowheads="1"/>
          </p:cNvSpPr>
          <p:nvPr/>
        </p:nvSpPr>
        <p:spPr bwMode="auto">
          <a:xfrm>
            <a:off x="838201" y="274638"/>
            <a:ext cx="8077199" cy="556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269A5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269A5"/>
                </a:solidFill>
                <a:latin typeface="Verdana" pitchFamily="34" charset="0"/>
                <a:ea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269A5"/>
                </a:solidFill>
                <a:latin typeface="Verdana" pitchFamily="34" charset="0"/>
                <a:ea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269A5"/>
                </a:solidFill>
                <a:latin typeface="Verdana" pitchFamily="34" charset="0"/>
                <a:ea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269A5"/>
                </a:solidFill>
                <a:latin typeface="Verdana" pitchFamily="34" charset="0"/>
                <a:ea typeface="ＭＳ Ｐゴシック" charset="-128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269A5"/>
                </a:solidFill>
                <a:latin typeface="Verdana" pitchFamily="34" charset="0"/>
                <a:ea typeface="ＭＳ Ｐゴシック" charset="-128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269A5"/>
                </a:solidFill>
                <a:latin typeface="Verdana" pitchFamily="34" charset="0"/>
                <a:ea typeface="ＭＳ Ｐゴシック" charset="-128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269A5"/>
                </a:solidFill>
                <a:latin typeface="Verdana" pitchFamily="34" charset="0"/>
                <a:ea typeface="ＭＳ Ｐゴシック" charset="-128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269A5"/>
                </a:solidFill>
                <a:latin typeface="Verdana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sz="3000" dirty="0" smtClean="0">
                <a:solidFill>
                  <a:srgbClr val="0065A4"/>
                </a:solidFill>
                <a:latin typeface="Stag Sans Web USCC Black" pitchFamily="34" charset="0"/>
                <a:ea typeface="ＭＳ Ｐゴシック" pitchFamily="34" charset="-128"/>
                <a:cs typeface="Verdana" pitchFamily="34" charset="0"/>
              </a:rPr>
              <a:t>Recommendation &amp; Next Steps</a:t>
            </a:r>
            <a:endParaRPr lang="en-US" sz="3000" dirty="0">
              <a:solidFill>
                <a:srgbClr val="0065A4"/>
              </a:solidFill>
              <a:latin typeface="Stag Sans Web USCC Black" pitchFamily="34" charset="0"/>
              <a:ea typeface="ＭＳ Ｐゴシック" pitchFamily="34" charset="-128"/>
              <a:cs typeface="Verdan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47726" y="1066800"/>
            <a:ext cx="7810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474746"/>
                </a:solidFill>
                <a:latin typeface="Stag Sans Web USCC Black" panose="020B0A03040000020004" pitchFamily="34" charset="0"/>
              </a:rPr>
              <a:t>How </a:t>
            </a:r>
            <a:r>
              <a:rPr lang="en-US" sz="2800" dirty="0" smtClean="0">
                <a:solidFill>
                  <a:srgbClr val="474746"/>
                </a:solidFill>
                <a:latin typeface="Stag Sans Web USCC Black" panose="020B0A03040000020004" pitchFamily="34" charset="0"/>
              </a:rPr>
              <a:t>should we </a:t>
            </a:r>
            <a:r>
              <a:rPr lang="en-US" sz="2800" dirty="0">
                <a:solidFill>
                  <a:srgbClr val="474746"/>
                </a:solidFill>
                <a:latin typeface="Stag Sans Web USCC Black" panose="020B0A03040000020004" pitchFamily="34" charset="0"/>
              </a:rPr>
              <a:t>proceed from </a:t>
            </a:r>
            <a:r>
              <a:rPr lang="en-US" sz="2800" dirty="0" smtClean="0">
                <a:solidFill>
                  <a:srgbClr val="474746"/>
                </a:solidFill>
                <a:latin typeface="Stag Sans Web USCC Black" panose="020B0A03040000020004" pitchFamily="34" charset="0"/>
              </a:rPr>
              <a:t>here?</a:t>
            </a:r>
            <a:endParaRPr lang="en-US" sz="2800" dirty="0">
              <a:solidFill>
                <a:srgbClr val="474746"/>
              </a:solidFill>
              <a:latin typeface="Stag Sans Web USCC Black" panose="020B0A030400000200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47726" y="1828800"/>
            <a:ext cx="7991474" cy="367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latin typeface="Stag Web USCC Medium" panose="02000603060000020004" pitchFamily="2" charset="0"/>
              </a:rPr>
              <a:t>Achieving a redesign using RWD requires commitments from senior leadership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latin typeface="Stag Web USCC Medium" panose="02000603060000020004" pitchFamily="2" charset="0"/>
              </a:rPr>
              <a:t>$ to fund the initiative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latin typeface="Stag Web USCC Medium" panose="02000603060000020004" pitchFamily="2" charset="0"/>
              </a:rPr>
              <a:t>Minimize site changes during project’s timeline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latin typeface="Stag Web USCC Medium" panose="02000603060000020004" pitchFamily="2" charset="0"/>
              </a:rPr>
              <a:t>Active involvement in the site’s construction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latin typeface="Stag Web USCC Medium" panose="02000603060000020004" pitchFamily="2" charset="0"/>
              </a:rPr>
              <a:t>Invest in the e-commerce team to maintain and build upon the redesigned site once launched</a:t>
            </a:r>
          </a:p>
          <a:p>
            <a:pPr lvl="1"/>
            <a:endParaRPr lang="en-US" dirty="0" smtClean="0">
              <a:latin typeface="Stag Web USCC Medium" panose="02000603060000020004" pitchFamily="2" charset="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latin typeface="Stag Web USCC Medium" panose="02000603060000020004" pitchFamily="2" charset="0"/>
              </a:rPr>
              <a:t>Partner with a world-class web design + technology vendor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latin typeface="Stag Web USCC Medium" panose="02000603060000020004" pitchFamily="2" charset="0"/>
              </a:rPr>
              <a:t>Leverage expertise in designing a UX for varied devices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latin typeface="Stag Web USCC Medium" panose="02000603060000020004" pitchFamily="2" charset="0"/>
              </a:rPr>
              <a:t>Select &amp; configure technologies to build out RWD at a large scale</a:t>
            </a:r>
          </a:p>
        </p:txBody>
      </p:sp>
    </p:spTree>
    <p:extLst>
      <p:ext uri="{BB962C8B-B14F-4D97-AF65-F5344CB8AC3E}">
        <p14:creationId xmlns:p14="http://schemas.microsoft.com/office/powerpoint/2010/main" val="4193244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 txBox="1">
            <a:spLocks noChangeArrowheads="1"/>
          </p:cNvSpPr>
          <p:nvPr/>
        </p:nvSpPr>
        <p:spPr bwMode="auto">
          <a:xfrm>
            <a:off x="781050" y="2788732"/>
            <a:ext cx="8077199" cy="556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269A5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269A5"/>
                </a:solidFill>
                <a:latin typeface="Verdana" pitchFamily="34" charset="0"/>
                <a:ea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269A5"/>
                </a:solidFill>
                <a:latin typeface="Verdana" pitchFamily="34" charset="0"/>
                <a:ea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269A5"/>
                </a:solidFill>
                <a:latin typeface="Verdana" pitchFamily="34" charset="0"/>
                <a:ea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269A5"/>
                </a:solidFill>
                <a:latin typeface="Verdana" pitchFamily="34" charset="0"/>
                <a:ea typeface="ＭＳ Ｐゴシック" charset="-128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269A5"/>
                </a:solidFill>
                <a:latin typeface="Verdana" pitchFamily="34" charset="0"/>
                <a:ea typeface="ＭＳ Ｐゴシック" charset="-128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269A5"/>
                </a:solidFill>
                <a:latin typeface="Verdana" pitchFamily="34" charset="0"/>
                <a:ea typeface="ＭＳ Ｐゴシック" charset="-128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269A5"/>
                </a:solidFill>
                <a:latin typeface="Verdana" pitchFamily="34" charset="0"/>
                <a:ea typeface="ＭＳ Ｐゴシック" charset="-128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269A5"/>
                </a:solidFill>
                <a:latin typeface="Verdana" pitchFamily="34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sz="3000" dirty="0" smtClean="0">
                <a:solidFill>
                  <a:srgbClr val="0065A4"/>
                </a:solidFill>
                <a:latin typeface="Stag Sans Web USCC Black" pitchFamily="34" charset="0"/>
                <a:ea typeface="ＭＳ Ｐゴシック" pitchFamily="34" charset="-128"/>
                <a:cs typeface="Verdana" pitchFamily="34" charset="0"/>
              </a:rPr>
              <a:t>Thank You!</a:t>
            </a:r>
            <a:endParaRPr lang="en-US" sz="3000" dirty="0">
              <a:solidFill>
                <a:srgbClr val="0065A4"/>
              </a:solidFill>
              <a:latin typeface="Stag Sans Web USCC Black" pitchFamily="34" charset="0"/>
              <a:ea typeface="ＭＳ Ｐゴシック" pitchFamily="34" charset="-128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4436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 txBox="1">
            <a:spLocks noChangeArrowheads="1"/>
          </p:cNvSpPr>
          <p:nvPr/>
        </p:nvSpPr>
        <p:spPr bwMode="auto">
          <a:xfrm>
            <a:off x="838201" y="274638"/>
            <a:ext cx="8077199" cy="556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269A5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269A5"/>
                </a:solidFill>
                <a:latin typeface="Verdana" pitchFamily="34" charset="0"/>
                <a:ea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269A5"/>
                </a:solidFill>
                <a:latin typeface="Verdana" pitchFamily="34" charset="0"/>
                <a:ea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269A5"/>
                </a:solidFill>
                <a:latin typeface="Verdana" pitchFamily="34" charset="0"/>
                <a:ea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269A5"/>
                </a:solidFill>
                <a:latin typeface="Verdana" pitchFamily="34" charset="0"/>
                <a:ea typeface="ＭＳ Ｐゴシック" charset="-128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269A5"/>
                </a:solidFill>
                <a:latin typeface="Verdana" pitchFamily="34" charset="0"/>
                <a:ea typeface="ＭＳ Ｐゴシック" charset="-128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269A5"/>
                </a:solidFill>
                <a:latin typeface="Verdana" pitchFamily="34" charset="0"/>
                <a:ea typeface="ＭＳ Ｐゴシック" charset="-128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269A5"/>
                </a:solidFill>
                <a:latin typeface="Verdana" pitchFamily="34" charset="0"/>
                <a:ea typeface="ＭＳ Ｐゴシック" charset="-128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269A5"/>
                </a:solidFill>
                <a:latin typeface="Verdana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sz="3000" dirty="0" smtClean="0">
                <a:solidFill>
                  <a:srgbClr val="0065A4"/>
                </a:solidFill>
                <a:latin typeface="Stag Sans Web USCC Black" pitchFamily="34" charset="0"/>
                <a:ea typeface="ＭＳ Ｐゴシック" pitchFamily="34" charset="-128"/>
                <a:cs typeface="Verdana" pitchFamily="34" charset="0"/>
              </a:rPr>
              <a:t>Traditional View Of m/e-commerce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86" t="3948" r="35522"/>
          <a:stretch/>
        </p:blipFill>
        <p:spPr>
          <a:xfrm>
            <a:off x="1114425" y="1228724"/>
            <a:ext cx="386500" cy="8286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53" t="4201" r="26146" b="4201"/>
          <a:stretch/>
        </p:blipFill>
        <p:spPr>
          <a:xfrm>
            <a:off x="2606198" y="1022846"/>
            <a:ext cx="883603" cy="11260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4921" y="4895850"/>
            <a:ext cx="963978" cy="11144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150" y="2971800"/>
            <a:ext cx="1104900" cy="11049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1016370"/>
            <a:ext cx="2162795" cy="117986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4675" y="889773"/>
            <a:ext cx="1768942" cy="139215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9990" y="4419600"/>
            <a:ext cx="900113" cy="16002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2761" y="4505325"/>
            <a:ext cx="2602756" cy="1624702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>
            <a:off x="1600200" y="2281931"/>
            <a:ext cx="2286000" cy="842269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389628" y="2300980"/>
            <a:ext cx="953772" cy="59462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5105400" y="2377181"/>
            <a:ext cx="166998" cy="366019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5562600" y="2377180"/>
            <a:ext cx="2246548" cy="59462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706910" y="4303265"/>
            <a:ext cx="0" cy="366019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5395602" y="5351011"/>
            <a:ext cx="471798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 flipV="1">
            <a:off x="3581400" y="5351011"/>
            <a:ext cx="376714" cy="1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ounded Rectangular Callout 35"/>
          <p:cNvSpPr/>
          <p:nvPr/>
        </p:nvSpPr>
        <p:spPr>
          <a:xfrm>
            <a:off x="670772" y="3327645"/>
            <a:ext cx="2453428" cy="975620"/>
          </a:xfrm>
          <a:prstGeom prst="wedgeRoundRectCallout">
            <a:avLst>
              <a:gd name="adj1" fmla="val 72075"/>
              <a:gd name="adj2" fmla="val -67577"/>
              <a:gd name="adj3" fmla="val 16667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Stag Web USCC Book" pitchFamily="2" charset="0"/>
              </a:rPr>
              <a:t>Request to view uscellular.com comes in from any device</a:t>
            </a:r>
            <a:endParaRPr lang="en-US" sz="1600" dirty="0">
              <a:solidFill>
                <a:schemeClr val="tx1">
                  <a:lumMod val="50000"/>
                </a:schemeClr>
              </a:solidFill>
              <a:latin typeface="Stag Web USCC Book" pitchFamily="2" charset="0"/>
            </a:endParaRPr>
          </a:p>
        </p:txBody>
      </p:sp>
      <p:sp>
        <p:nvSpPr>
          <p:cNvPr id="37" name="Rounded Rectangular Callout 36"/>
          <p:cNvSpPr/>
          <p:nvPr/>
        </p:nvSpPr>
        <p:spPr>
          <a:xfrm>
            <a:off x="5883697" y="3086100"/>
            <a:ext cx="2809919" cy="990600"/>
          </a:xfrm>
          <a:prstGeom prst="wedgeRoundRectCallout">
            <a:avLst>
              <a:gd name="adj1" fmla="val -74452"/>
              <a:gd name="adj2" fmla="val 107692"/>
              <a:gd name="adj3" fmla="val 16667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Stag Web USCC Book" pitchFamily="2" charset="0"/>
              </a:rPr>
              <a:t>Server plays traffic cop and determines which site is most appropriate</a:t>
            </a:r>
            <a:endParaRPr lang="en-US" sz="1600" dirty="0">
              <a:solidFill>
                <a:schemeClr val="tx1">
                  <a:lumMod val="50000"/>
                </a:schemeClr>
              </a:solidFill>
              <a:latin typeface="Stag Web USCC Boo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417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 txBox="1">
            <a:spLocks noChangeArrowheads="1"/>
          </p:cNvSpPr>
          <p:nvPr/>
        </p:nvSpPr>
        <p:spPr bwMode="auto">
          <a:xfrm>
            <a:off x="838201" y="274638"/>
            <a:ext cx="8077199" cy="556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269A5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269A5"/>
                </a:solidFill>
                <a:latin typeface="Verdana" pitchFamily="34" charset="0"/>
                <a:ea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269A5"/>
                </a:solidFill>
                <a:latin typeface="Verdana" pitchFamily="34" charset="0"/>
                <a:ea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269A5"/>
                </a:solidFill>
                <a:latin typeface="Verdana" pitchFamily="34" charset="0"/>
                <a:ea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269A5"/>
                </a:solidFill>
                <a:latin typeface="Verdana" pitchFamily="34" charset="0"/>
                <a:ea typeface="ＭＳ Ｐゴシック" charset="-128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269A5"/>
                </a:solidFill>
                <a:latin typeface="Verdana" pitchFamily="34" charset="0"/>
                <a:ea typeface="ＭＳ Ｐゴシック" charset="-128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269A5"/>
                </a:solidFill>
                <a:latin typeface="Verdana" pitchFamily="34" charset="0"/>
                <a:ea typeface="ＭＳ Ｐゴシック" charset="-128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269A5"/>
                </a:solidFill>
                <a:latin typeface="Verdana" pitchFamily="34" charset="0"/>
                <a:ea typeface="ＭＳ Ｐゴシック" charset="-128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269A5"/>
                </a:solidFill>
                <a:latin typeface="Verdana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sz="3000" dirty="0" smtClean="0">
                <a:solidFill>
                  <a:srgbClr val="0065A4"/>
                </a:solidFill>
                <a:latin typeface="Stag Sans Web USCC Black" pitchFamily="34" charset="0"/>
                <a:ea typeface="ＭＳ Ｐゴシック" pitchFamily="34" charset="-128"/>
                <a:cs typeface="Verdana" pitchFamily="34" charset="0"/>
              </a:rPr>
              <a:t>Traditional View Of m/e-commerce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025" y="1760987"/>
            <a:ext cx="2985070" cy="186335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365" y="1770512"/>
            <a:ext cx="1259326" cy="223880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44077" y="1248780"/>
            <a:ext cx="16770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tag Web USCC Medium" pitchFamily="2" charset="0"/>
              </a:rPr>
              <a:t>m-commerce</a:t>
            </a:r>
            <a:endParaRPr lang="en-US" dirty="0">
              <a:latin typeface="Stag Web USCC Medium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15609" y="1247232"/>
            <a:ext cx="1588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tag Web USCC Medium" pitchFamily="2" charset="0"/>
              </a:rPr>
              <a:t>e-commerce</a:t>
            </a:r>
            <a:endParaRPr lang="en-US" dirty="0">
              <a:latin typeface="Stag Web USCC Medium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09650" y="4572000"/>
            <a:ext cx="7543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Stag Sans Web USCC Black" pitchFamily="34" charset="0"/>
              </a:rPr>
              <a:t>A </a:t>
            </a:r>
            <a:r>
              <a:rPr lang="en-US" sz="2800" dirty="0" smtClean="0">
                <a:latin typeface="Stag Sans Web USCC Black" pitchFamily="34" charset="0"/>
              </a:rPr>
              <a:t>multi-site approach provides </a:t>
            </a:r>
            <a:r>
              <a:rPr lang="en-US" sz="2800" dirty="0">
                <a:latin typeface="Stag Sans Web USCC Black" pitchFamily="34" charset="0"/>
              </a:rPr>
              <a:t>a viable m/e-commerce solution, but…..</a:t>
            </a:r>
          </a:p>
        </p:txBody>
      </p:sp>
    </p:spTree>
    <p:extLst>
      <p:ext uri="{BB962C8B-B14F-4D97-AF65-F5344CB8AC3E}">
        <p14:creationId xmlns:p14="http://schemas.microsoft.com/office/powerpoint/2010/main" val="256185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 txBox="1">
            <a:spLocks noChangeArrowheads="1"/>
          </p:cNvSpPr>
          <p:nvPr/>
        </p:nvSpPr>
        <p:spPr bwMode="auto">
          <a:xfrm>
            <a:off x="838201" y="274638"/>
            <a:ext cx="8077199" cy="556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269A5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269A5"/>
                </a:solidFill>
                <a:latin typeface="Verdana" pitchFamily="34" charset="0"/>
                <a:ea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269A5"/>
                </a:solidFill>
                <a:latin typeface="Verdana" pitchFamily="34" charset="0"/>
                <a:ea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269A5"/>
                </a:solidFill>
                <a:latin typeface="Verdana" pitchFamily="34" charset="0"/>
                <a:ea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269A5"/>
                </a:solidFill>
                <a:latin typeface="Verdana" pitchFamily="34" charset="0"/>
                <a:ea typeface="ＭＳ Ｐゴシック" charset="-128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269A5"/>
                </a:solidFill>
                <a:latin typeface="Verdana" pitchFamily="34" charset="0"/>
                <a:ea typeface="ＭＳ Ｐゴシック" charset="-128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269A5"/>
                </a:solidFill>
                <a:latin typeface="Verdana" pitchFamily="34" charset="0"/>
                <a:ea typeface="ＭＳ Ｐゴシック" charset="-128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269A5"/>
                </a:solidFill>
                <a:latin typeface="Verdana" pitchFamily="34" charset="0"/>
                <a:ea typeface="ＭＳ Ｐゴシック" charset="-128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269A5"/>
                </a:solidFill>
                <a:latin typeface="Verdana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sz="3000" dirty="0" smtClean="0">
                <a:solidFill>
                  <a:srgbClr val="0065A4"/>
                </a:solidFill>
                <a:latin typeface="Stag Sans Web USCC Black" pitchFamily="34" charset="0"/>
                <a:ea typeface="ＭＳ Ｐゴシック" pitchFamily="34" charset="-128"/>
                <a:cs typeface="Verdana" pitchFamily="34" charset="0"/>
              </a:rPr>
              <a:t>Traditional View Of m/e-commerce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7700" y="916998"/>
            <a:ext cx="4124325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dirty="0" smtClean="0">
                <a:latin typeface="Stag Web USCC Book" pitchFamily="2" charset="0"/>
              </a:rPr>
              <a:t>Two (or more – “t-commerce”?) sites with unique URLs can hamper SEO</a:t>
            </a:r>
          </a:p>
          <a:p>
            <a:pPr marL="742950" lvl="1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dirty="0" smtClean="0">
                <a:latin typeface="Stag Web USCC Book" pitchFamily="2" charset="0"/>
              </a:rPr>
              <a:t>SEs must index multiple sites with similar or the same content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47700" y="3543300"/>
            <a:ext cx="4762500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dirty="0" smtClean="0">
                <a:latin typeface="Stag Web USCC Book" pitchFamily="2" charset="0"/>
              </a:rPr>
              <a:t>Each site supports only a narrow range of screen widths</a:t>
            </a:r>
          </a:p>
          <a:p>
            <a:pPr marL="742950" lvl="1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dirty="0" smtClean="0">
                <a:latin typeface="Stag Web USCC Book" pitchFamily="2" charset="0"/>
              </a:rPr>
              <a:t>Entirely new sites may need to be built for a market-disrupting device</a:t>
            </a:r>
          </a:p>
        </p:txBody>
      </p:sp>
      <p:sp>
        <p:nvSpPr>
          <p:cNvPr id="7" name="Rectangle 6"/>
          <p:cNvSpPr/>
          <p:nvPr/>
        </p:nvSpPr>
        <p:spPr>
          <a:xfrm>
            <a:off x="4800600" y="5086350"/>
            <a:ext cx="4305299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dirty="0">
                <a:latin typeface="Stag Web USCC Book" pitchFamily="2" charset="0"/>
              </a:rPr>
              <a:t>Server logic determines which site is rendered</a:t>
            </a:r>
          </a:p>
          <a:p>
            <a:pPr marL="742950" lvl="1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dirty="0">
                <a:latin typeface="Stag Web USCC Book" pitchFamily="2" charset="0"/>
              </a:rPr>
              <a:t>Can get convoluted, </a:t>
            </a:r>
            <a:r>
              <a:rPr lang="en-US" sz="1600" dirty="0" smtClean="0">
                <a:latin typeface="Stag Web USCC Book" pitchFamily="2" charset="0"/>
              </a:rPr>
              <a:t>resource </a:t>
            </a:r>
            <a:r>
              <a:rPr lang="en-US" sz="1600" dirty="0">
                <a:latin typeface="Stag Web USCC Book" pitchFamily="2" charset="0"/>
              </a:rPr>
              <a:t>intensive and impact performance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800600" y="2145432"/>
            <a:ext cx="4190999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dirty="0">
                <a:latin typeface="Stag Web USCC Book" pitchFamily="2" charset="0"/>
              </a:rPr>
              <a:t>Separate code bases mean little to no sharing of assets</a:t>
            </a:r>
          </a:p>
          <a:p>
            <a:pPr marL="742950" lvl="1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dirty="0">
                <a:latin typeface="Stag Web USCC Book" pitchFamily="2" charset="0"/>
              </a:rPr>
              <a:t>Linearly increases development </a:t>
            </a:r>
            <a:r>
              <a:rPr lang="en-US" sz="1600" dirty="0" smtClean="0">
                <a:latin typeface="Stag Web USCC Book" pitchFamily="2" charset="0"/>
              </a:rPr>
              <a:t>+ testing time as # of sites grows</a:t>
            </a:r>
            <a:endParaRPr lang="en-US" sz="1600" dirty="0">
              <a:latin typeface="Stag Web USCC Book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3598912"/>
            <a:ext cx="1098550" cy="10985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3590925"/>
            <a:ext cx="1979855" cy="131990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5049726"/>
            <a:ext cx="2879514" cy="126698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22" r="22840"/>
          <a:stretch/>
        </p:blipFill>
        <p:spPr>
          <a:xfrm>
            <a:off x="866776" y="5142675"/>
            <a:ext cx="745867" cy="1081088"/>
          </a:xfrm>
          <a:prstGeom prst="rect">
            <a:avLst/>
          </a:prstGeom>
        </p:spPr>
      </p:pic>
      <p:graphicFrame>
        <p:nvGraphicFramePr>
          <p:cNvPr id="19" name="Chart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3935489"/>
              </p:ext>
            </p:extLst>
          </p:nvPr>
        </p:nvGraphicFramePr>
        <p:xfrm>
          <a:off x="742950" y="2113495"/>
          <a:ext cx="3889164" cy="14298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20" name="Picture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099" y="916998"/>
            <a:ext cx="1676400" cy="111234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9213" y="938021"/>
            <a:ext cx="1423988" cy="1110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525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9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81544" y="1349514"/>
            <a:ext cx="61318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Stag Sans Web USCC Black" pitchFamily="34" charset="0"/>
              </a:rPr>
              <a:t>Let’s Take A Step Back.</a:t>
            </a:r>
            <a:endParaRPr lang="en-US" sz="4000" dirty="0">
              <a:latin typeface="Stag Sans Web USCC Blac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06715" y="4092714"/>
            <a:ext cx="48814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Stag Sans Web USCC Black" pitchFamily="34" charset="0"/>
              </a:rPr>
              <a:t>What is “</a:t>
            </a:r>
            <a:r>
              <a:rPr lang="en-US" sz="4000" dirty="0">
                <a:solidFill>
                  <a:srgbClr val="0065A4"/>
                </a:solidFill>
                <a:latin typeface="Stag Sans Web USCC Black" pitchFamily="34" charset="0"/>
                <a:ea typeface="ＭＳ Ｐゴシック" pitchFamily="34" charset="-128"/>
                <a:cs typeface="Verdana" pitchFamily="34" charset="0"/>
              </a:rPr>
              <a:t>Mobile</a:t>
            </a:r>
            <a:r>
              <a:rPr lang="en-US" sz="4000" dirty="0">
                <a:latin typeface="Stag Sans Web USCC Black" pitchFamily="34" charset="0"/>
              </a:rPr>
              <a:t>”?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08095" y="2721114"/>
            <a:ext cx="76787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Stag Sans Web USCC Black" pitchFamily="34" charset="0"/>
              </a:rPr>
              <a:t>And ask a “simple” question.</a:t>
            </a:r>
          </a:p>
        </p:txBody>
      </p:sp>
    </p:spTree>
    <p:extLst>
      <p:ext uri="{BB962C8B-B14F-4D97-AF65-F5344CB8AC3E}">
        <p14:creationId xmlns:p14="http://schemas.microsoft.com/office/powerpoint/2010/main" val="256185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00" t="3634" r="35625"/>
          <a:stretch/>
        </p:blipFill>
        <p:spPr>
          <a:xfrm flipH="1">
            <a:off x="1143000" y="497681"/>
            <a:ext cx="768441" cy="1676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62200" y="381000"/>
            <a:ext cx="6101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tag Web USCC Medium" pitchFamily="2" charset="0"/>
              </a:rPr>
              <a:t>Everyone agrees this is a mobile device…..why is that?</a:t>
            </a:r>
            <a:endParaRPr lang="en-US" dirty="0">
              <a:latin typeface="Stag Web USCC Medium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00300" y="914400"/>
            <a:ext cx="5317481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1200"/>
              </a:spcAft>
              <a:buFont typeface="Wingdings" pitchFamily="2" charset="2"/>
              <a:buChar char="ü"/>
            </a:pPr>
            <a:r>
              <a:rPr lang="en-US" dirty="0" smtClean="0">
                <a:latin typeface="Stag Web USCC Book" pitchFamily="2" charset="0"/>
              </a:rPr>
              <a:t>Easy to take on-the-go / fit in pocket or purse</a:t>
            </a:r>
          </a:p>
          <a:p>
            <a:pPr marL="285750" indent="-285750">
              <a:spcAft>
                <a:spcPts val="1200"/>
              </a:spcAft>
              <a:buFont typeface="Wingdings" pitchFamily="2" charset="2"/>
              <a:buChar char="ü"/>
            </a:pPr>
            <a:r>
              <a:rPr lang="en-US" dirty="0" smtClean="0">
                <a:latin typeface="Stag Web USCC Book" pitchFamily="2" charset="0"/>
              </a:rPr>
              <a:t>Touch-enabled</a:t>
            </a:r>
          </a:p>
          <a:p>
            <a:pPr marL="285750" indent="-285750">
              <a:spcAft>
                <a:spcPts val="1200"/>
              </a:spcAft>
              <a:buFont typeface="Wingdings" pitchFamily="2" charset="2"/>
              <a:buChar char="ü"/>
            </a:pPr>
            <a:r>
              <a:rPr lang="en-US" dirty="0" smtClean="0">
                <a:latin typeface="Stag Web USCC Book" pitchFamily="2" charset="0"/>
              </a:rPr>
              <a:t>Small Screen (4”)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83" t="4983" r="26562" b="4514"/>
          <a:stretch/>
        </p:blipFill>
        <p:spPr>
          <a:xfrm>
            <a:off x="1085850" y="2886075"/>
            <a:ext cx="1409700" cy="183419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28651" y="2362200"/>
            <a:ext cx="2343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Stag Web USCC Medium" pitchFamily="2" charset="0"/>
              </a:rPr>
              <a:t>How about an </a:t>
            </a:r>
            <a:r>
              <a:rPr lang="en-US" dirty="0" err="1" smtClean="0">
                <a:latin typeface="Stag Web USCC Medium" pitchFamily="2" charset="0"/>
              </a:rPr>
              <a:t>iPad</a:t>
            </a:r>
            <a:r>
              <a:rPr lang="en-US" dirty="0" smtClean="0">
                <a:latin typeface="Stag Web USCC Medium" pitchFamily="2" charset="0"/>
              </a:rPr>
              <a:t>?</a:t>
            </a:r>
            <a:endParaRPr lang="en-US" dirty="0">
              <a:latin typeface="Stag Web USCC Medium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171" y="2886075"/>
            <a:ext cx="1863155" cy="183419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28651" y="4876800"/>
            <a:ext cx="257175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Wingdings" pitchFamily="2" charset="2"/>
              <a:buChar char="ü"/>
            </a:pPr>
            <a:r>
              <a:rPr lang="en-US" dirty="0" smtClean="0">
                <a:latin typeface="Stag Web USCC Book" pitchFamily="2" charset="0"/>
              </a:rPr>
              <a:t>Good Portability</a:t>
            </a:r>
          </a:p>
          <a:p>
            <a:pPr marL="285750" indent="-285750">
              <a:spcAft>
                <a:spcPts val="1200"/>
              </a:spcAft>
              <a:buFont typeface="Wingdings" pitchFamily="2" charset="2"/>
              <a:buChar char="ü"/>
            </a:pPr>
            <a:r>
              <a:rPr lang="en-US" dirty="0" smtClean="0">
                <a:latin typeface="Stag Web USCC Book" pitchFamily="2" charset="0"/>
              </a:rPr>
              <a:t>Touch-enabled</a:t>
            </a:r>
          </a:p>
          <a:p>
            <a:pPr marL="285750" indent="-285750">
              <a:spcAft>
                <a:spcPts val="1200"/>
              </a:spcAft>
              <a:buFont typeface="Wingdings" pitchFamily="2" charset="2"/>
              <a:buChar char="ü"/>
            </a:pPr>
            <a:r>
              <a:rPr lang="en-US" dirty="0" smtClean="0">
                <a:latin typeface="Stag Web USCC Book" pitchFamily="2" charset="0"/>
              </a:rPr>
              <a:t>Large Screen (10.1”)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448050" y="4876800"/>
            <a:ext cx="257175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Wingdings" pitchFamily="2" charset="2"/>
              <a:buChar char="ü"/>
            </a:pPr>
            <a:r>
              <a:rPr lang="en-US" dirty="0" smtClean="0">
                <a:latin typeface="Stag Web USCC Book" pitchFamily="2" charset="0"/>
              </a:rPr>
              <a:t>Decent Portability</a:t>
            </a:r>
          </a:p>
          <a:p>
            <a:pPr marL="285750" indent="-285750">
              <a:spcAft>
                <a:spcPts val="1200"/>
              </a:spcAft>
              <a:buFont typeface="Wingdings" pitchFamily="2" charset="2"/>
              <a:buChar char="ü"/>
            </a:pPr>
            <a:r>
              <a:rPr lang="en-US" dirty="0" smtClean="0">
                <a:latin typeface="Stag Web USCC Book" pitchFamily="2" charset="0"/>
              </a:rPr>
              <a:t>Non-Touch</a:t>
            </a:r>
          </a:p>
          <a:p>
            <a:pPr marL="285750" indent="-285750">
              <a:spcAft>
                <a:spcPts val="1200"/>
              </a:spcAft>
              <a:buFont typeface="Wingdings" pitchFamily="2" charset="2"/>
              <a:buChar char="ü"/>
            </a:pPr>
            <a:r>
              <a:rPr lang="en-US" dirty="0" smtClean="0">
                <a:latin typeface="Stag Web USCC Book" pitchFamily="2" charset="0"/>
              </a:rPr>
              <a:t>Approx. same screen as </a:t>
            </a:r>
            <a:r>
              <a:rPr lang="en-US" dirty="0" err="1" smtClean="0">
                <a:latin typeface="Stag Web USCC Book" pitchFamily="2" charset="0"/>
              </a:rPr>
              <a:t>iPad</a:t>
            </a:r>
            <a:r>
              <a:rPr lang="en-US" dirty="0" smtClean="0">
                <a:latin typeface="Stag Web USCC Book" pitchFamily="2" charset="0"/>
              </a:rPr>
              <a:t> (11”)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58" r="13156"/>
          <a:stretch/>
        </p:blipFill>
        <p:spPr>
          <a:xfrm>
            <a:off x="6471905" y="2886075"/>
            <a:ext cx="2443495" cy="203889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448050" y="2371725"/>
            <a:ext cx="2343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Stag Web USCC Medium" pitchFamily="2" charset="0"/>
              </a:rPr>
              <a:t>Or a Small Laptop?</a:t>
            </a:r>
            <a:endParaRPr lang="en-US" dirty="0">
              <a:latin typeface="Stag Web USCC Medium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24600" y="24003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Stag Web USCC Medium" pitchFamily="2" charset="0"/>
              </a:rPr>
              <a:t>Could this be “mobile”?</a:t>
            </a:r>
            <a:endParaRPr lang="en-US" dirty="0">
              <a:latin typeface="Stag Web USCC Medium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84048" y="4924968"/>
            <a:ext cx="263135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Wingdings" pitchFamily="2" charset="2"/>
              <a:buChar char="ü"/>
            </a:pPr>
            <a:r>
              <a:rPr lang="en-US" dirty="0" smtClean="0">
                <a:latin typeface="Stag Web USCC Book" pitchFamily="2" charset="0"/>
              </a:rPr>
              <a:t>Somewhat Portable</a:t>
            </a:r>
          </a:p>
          <a:p>
            <a:pPr marL="285750" indent="-285750">
              <a:spcAft>
                <a:spcPts val="1200"/>
              </a:spcAft>
              <a:buFont typeface="Wingdings" pitchFamily="2" charset="2"/>
              <a:buChar char="ü"/>
            </a:pPr>
            <a:r>
              <a:rPr lang="en-US" dirty="0" smtClean="0">
                <a:latin typeface="Stag Web USCC Book" pitchFamily="2" charset="0"/>
              </a:rPr>
              <a:t>Touch-enabled</a:t>
            </a:r>
          </a:p>
          <a:p>
            <a:pPr marL="285750" indent="-285750">
              <a:spcAft>
                <a:spcPts val="1200"/>
              </a:spcAft>
              <a:buFont typeface="Wingdings" pitchFamily="2" charset="2"/>
              <a:buChar char="ü"/>
            </a:pPr>
            <a:r>
              <a:rPr lang="en-US" dirty="0" smtClean="0">
                <a:latin typeface="Stag Web USCC Book" pitchFamily="2" charset="0"/>
              </a:rPr>
              <a:t>X-large screen (17”)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185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9947" y="381000"/>
            <a:ext cx="571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Stag Sans Web USCC Black" pitchFamily="34" charset="0"/>
              </a:rPr>
              <a:t>So…..What </a:t>
            </a:r>
            <a:r>
              <a:rPr lang="en-US" sz="4000" i="1" dirty="0" smtClean="0">
                <a:latin typeface="Stag Sans Web USCC Black" pitchFamily="34" charset="0"/>
              </a:rPr>
              <a:t>is</a:t>
            </a:r>
            <a:r>
              <a:rPr lang="en-US" sz="4000" dirty="0" smtClean="0">
                <a:latin typeface="Stag Sans Web USCC Black" pitchFamily="34" charset="0"/>
              </a:rPr>
              <a:t> </a:t>
            </a:r>
            <a:r>
              <a:rPr lang="en-US" sz="4000" dirty="0" smtClean="0">
                <a:solidFill>
                  <a:srgbClr val="0065A4"/>
                </a:solidFill>
                <a:latin typeface="Stag Sans Web USCC Black" pitchFamily="34" charset="0"/>
                <a:ea typeface="ＭＳ Ｐゴシック" pitchFamily="34" charset="-128"/>
                <a:cs typeface="Verdana" pitchFamily="34" charset="0"/>
              </a:rPr>
              <a:t>Mobile</a:t>
            </a:r>
            <a:r>
              <a:rPr lang="en-US" sz="4000" dirty="0" smtClean="0">
                <a:latin typeface="Stag Sans Web USCC Black" pitchFamily="34" charset="0"/>
              </a:rPr>
              <a:t>?</a:t>
            </a:r>
            <a:endParaRPr lang="en-US" sz="4000" dirty="0">
              <a:latin typeface="Stag Sans Web USCC Blac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14367" y="1371600"/>
            <a:ext cx="46105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Stag Sans Web USCC Black" pitchFamily="34" charset="0"/>
              </a:rPr>
              <a:t>It Doesn’t Matter</a:t>
            </a:r>
            <a:endParaRPr lang="en-US" sz="4000" dirty="0">
              <a:latin typeface="Stag Sans Web USCC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23467" y="1371600"/>
            <a:ext cx="35285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Stag Sans Web USCC Black" pitchFamily="34" charset="0"/>
              </a:rPr>
              <a:t>The Answer:</a:t>
            </a:r>
            <a:endParaRPr lang="en-US" sz="4000" dirty="0">
              <a:latin typeface="Stag Sans Web USCC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88400" y="2534335"/>
            <a:ext cx="6076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Stag Web USCC Book" pitchFamily="2" charset="0"/>
              </a:rPr>
              <a:t>The device explosion of the past few years has made this semantic distinction largely irrelevant.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25095" y="2362200"/>
            <a:ext cx="990600" cy="990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8275" y="3886200"/>
            <a:ext cx="3572324" cy="2159882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781050" y="3783718"/>
            <a:ext cx="4237847" cy="2388482"/>
          </a:xfrm>
          <a:prstGeom prst="wedgeRoundRectCallout">
            <a:avLst>
              <a:gd name="adj1" fmla="val 40318"/>
              <a:gd name="adj2" fmla="val -2231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bg1"/>
                </a:solidFill>
                <a:latin typeface="Stag Web USCC Book" pitchFamily="2" charset="0"/>
              </a:rPr>
              <a:t>Key Points: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Stag Web USCC Book" pitchFamily="2" charset="0"/>
              </a:rPr>
              <a:t>The site needs to function and represent the brand on (mostly) any screen that views it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Stag Web USCC Book" pitchFamily="2" charset="0"/>
              </a:rPr>
              <a:t>The </a:t>
            </a:r>
            <a:r>
              <a:rPr lang="en-US" dirty="0" smtClean="0">
                <a:solidFill>
                  <a:schemeClr val="bg1"/>
                </a:solidFill>
                <a:latin typeface="Stag Web USCC Book" pitchFamily="2" charset="0"/>
              </a:rPr>
              <a:t>experience should </a:t>
            </a:r>
            <a:r>
              <a:rPr lang="en-US" dirty="0">
                <a:solidFill>
                  <a:schemeClr val="bg1"/>
                </a:solidFill>
                <a:latin typeface="Stag Web USCC Book" pitchFamily="2" charset="0"/>
              </a:rPr>
              <a:t>be tailored to the physical capabilities of the </a:t>
            </a:r>
            <a:r>
              <a:rPr lang="en-US" dirty="0" smtClean="0">
                <a:solidFill>
                  <a:schemeClr val="bg1"/>
                </a:solidFill>
                <a:latin typeface="Stag Web USCC Book" pitchFamily="2" charset="0"/>
              </a:rPr>
              <a:t>device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0095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 txBox="1">
            <a:spLocks noChangeArrowheads="1"/>
          </p:cNvSpPr>
          <p:nvPr/>
        </p:nvSpPr>
        <p:spPr bwMode="auto">
          <a:xfrm>
            <a:off x="838201" y="274638"/>
            <a:ext cx="8077199" cy="556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269A5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269A5"/>
                </a:solidFill>
                <a:latin typeface="Verdana" pitchFamily="34" charset="0"/>
                <a:ea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269A5"/>
                </a:solidFill>
                <a:latin typeface="Verdana" pitchFamily="34" charset="0"/>
                <a:ea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269A5"/>
                </a:solidFill>
                <a:latin typeface="Verdana" pitchFamily="34" charset="0"/>
                <a:ea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269A5"/>
                </a:solidFill>
                <a:latin typeface="Verdana" pitchFamily="34" charset="0"/>
                <a:ea typeface="ＭＳ Ｐゴシック" charset="-128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269A5"/>
                </a:solidFill>
                <a:latin typeface="Verdana" pitchFamily="34" charset="0"/>
                <a:ea typeface="ＭＳ Ｐゴシック" charset="-128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269A5"/>
                </a:solidFill>
                <a:latin typeface="Verdana" pitchFamily="34" charset="0"/>
                <a:ea typeface="ＭＳ Ｐゴシック" charset="-128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269A5"/>
                </a:solidFill>
                <a:latin typeface="Verdana" pitchFamily="34" charset="0"/>
                <a:ea typeface="ＭＳ Ｐゴシック" charset="-128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269A5"/>
                </a:solidFill>
                <a:latin typeface="Verdana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sz="3000" dirty="0" smtClean="0">
                <a:solidFill>
                  <a:srgbClr val="0065A4"/>
                </a:solidFill>
                <a:latin typeface="Stag Sans Web USCC Black" pitchFamily="34" charset="0"/>
                <a:ea typeface="ＭＳ Ｐゴシック" pitchFamily="34" charset="-128"/>
                <a:cs typeface="Verdana" pitchFamily="34" charset="0"/>
              </a:rPr>
              <a:t>Why “any screen” e-commerce?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47726" y="990600"/>
            <a:ext cx="28969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Stag Web USCC Book" pitchFamily="2" charset="0"/>
              </a:rPr>
              <a:t>The answer should be </a:t>
            </a:r>
            <a:r>
              <a:rPr lang="en-US" sz="1600" dirty="0" smtClean="0">
                <a:latin typeface="Stag Web USCC Book" pitchFamily="2" charset="0"/>
              </a:rPr>
              <a:t>clear:</a:t>
            </a:r>
            <a:endParaRPr lang="en-US" sz="1600" dirty="0">
              <a:latin typeface="Stag Web USCC Book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47726" y="1524000"/>
            <a:ext cx="784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Stag Web USCC Medium" pitchFamily="2" charset="0"/>
              </a:rPr>
              <a:t>From smart watches to smart TVs and everything “smart” in-between, we must adapt our e-commerce experience to how customers choose to transact with us.</a:t>
            </a:r>
            <a:endParaRPr lang="en-US" dirty="0">
              <a:latin typeface="Stag Web USCC Medium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47726" y="2819400"/>
            <a:ext cx="69317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Stag Sans Web USCC Black" pitchFamily="34" charset="0"/>
              </a:rPr>
              <a:t>To do this well, remember the adage: </a:t>
            </a:r>
            <a:endParaRPr lang="en-US" sz="2800" dirty="0">
              <a:latin typeface="Stag Sans Web USCC Black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154" y="3648075"/>
            <a:ext cx="1306289" cy="182880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85798" y="5469599"/>
            <a:ext cx="2666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Stag Web USCC Medium" pitchFamily="2" charset="0"/>
              </a:rPr>
              <a:t>Content Is King</a:t>
            </a:r>
            <a:endParaRPr lang="en-US" sz="2400" dirty="0">
              <a:latin typeface="Stag Web USCC Medium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71800" y="4300867"/>
            <a:ext cx="21162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Stag Sans Web USCC Black" pitchFamily="34" charset="0"/>
              </a:rPr>
              <a:t>But Also….</a:t>
            </a:r>
            <a:endParaRPr lang="en-US" sz="2800" dirty="0">
              <a:latin typeface="Stag Sans Web USCC Black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7607" y="3648075"/>
            <a:ext cx="1306289" cy="182880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667251" y="5469599"/>
            <a:ext cx="2666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65A4"/>
                </a:solidFill>
                <a:latin typeface="Stag Web USCC Medium" pitchFamily="2" charset="0"/>
                <a:ea typeface="ＭＳ Ｐゴシック" pitchFamily="34" charset="-128"/>
                <a:cs typeface="Verdana" pitchFamily="34" charset="0"/>
              </a:rPr>
              <a:t>Context Is King</a:t>
            </a:r>
          </a:p>
        </p:txBody>
      </p:sp>
      <p:sp>
        <p:nvSpPr>
          <p:cNvPr id="12" name="Rounded Rectangular Callout 11"/>
          <p:cNvSpPr/>
          <p:nvPr/>
        </p:nvSpPr>
        <p:spPr>
          <a:xfrm>
            <a:off x="7162800" y="3566787"/>
            <a:ext cx="1905000" cy="1228725"/>
          </a:xfrm>
          <a:prstGeom prst="wedgeRoundRectCallout">
            <a:avLst>
              <a:gd name="adj1" fmla="val -74452"/>
              <a:gd name="adj2" fmla="val 107692"/>
              <a:gd name="adj3" fmla="val 16667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Stag Web USCC Book" pitchFamily="2" charset="0"/>
              </a:rPr>
              <a:t>Or, at least it’s Queen</a:t>
            </a:r>
            <a:endParaRPr lang="en-US" sz="1600" dirty="0">
              <a:solidFill>
                <a:schemeClr val="tx1">
                  <a:lumMod val="50000"/>
                </a:schemeClr>
              </a:solidFill>
              <a:latin typeface="Stag Web USCC Book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2926" y="3962400"/>
            <a:ext cx="533400" cy="74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85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8" grpId="0"/>
      <p:bldP spid="9" grpId="0"/>
      <p:bldP spid="11" grpId="0"/>
      <p:bldP spid="12" grpId="0" animBg="1"/>
    </p:bldLst>
  </p:timing>
</p:sld>
</file>

<file path=ppt/theme/theme1.xml><?xml version="1.0" encoding="utf-8"?>
<a:theme xmlns:a="http://schemas.openxmlformats.org/drawingml/2006/main" name="default">
  <a:themeElements>
    <a:clrScheme name="">
      <a:dk1>
        <a:srgbClr val="474746"/>
      </a:dk1>
      <a:lt1>
        <a:srgbClr val="FFFFFF"/>
      </a:lt1>
      <a:dk2>
        <a:srgbClr val="474746"/>
      </a:dk2>
      <a:lt2>
        <a:srgbClr val="474746"/>
      </a:lt2>
      <a:accent1>
        <a:srgbClr val="00487D"/>
      </a:accent1>
      <a:accent2>
        <a:srgbClr val="CF1A30"/>
      </a:accent2>
      <a:accent3>
        <a:srgbClr val="FFFFFF"/>
      </a:accent3>
      <a:accent4>
        <a:srgbClr val="3B3B3A"/>
      </a:accent4>
      <a:accent5>
        <a:srgbClr val="AAB1BF"/>
      </a:accent5>
      <a:accent6>
        <a:srgbClr val="BB162A"/>
      </a:accent6>
      <a:hlink>
        <a:srgbClr val="629999"/>
      </a:hlink>
      <a:folHlink>
        <a:srgbClr val="FFFEFD"/>
      </a:folHlink>
    </a:clrScheme>
    <a:fontScheme name="default">
      <a:majorFont>
        <a:latin typeface="Verdana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">
      <a:dk1>
        <a:srgbClr val="474746"/>
      </a:dk1>
      <a:lt1>
        <a:srgbClr val="FFFFFF"/>
      </a:lt1>
      <a:dk2>
        <a:srgbClr val="474746"/>
      </a:dk2>
      <a:lt2>
        <a:srgbClr val="474746"/>
      </a:lt2>
      <a:accent1>
        <a:srgbClr val="00487D"/>
      </a:accent1>
      <a:accent2>
        <a:srgbClr val="CF1A30"/>
      </a:accent2>
      <a:accent3>
        <a:srgbClr val="FFFFFF"/>
      </a:accent3>
      <a:accent4>
        <a:srgbClr val="3B3B3A"/>
      </a:accent4>
      <a:accent5>
        <a:srgbClr val="AAB1BF"/>
      </a:accent5>
      <a:accent6>
        <a:srgbClr val="BB162A"/>
      </a:accent6>
      <a:hlink>
        <a:srgbClr val="629999"/>
      </a:hlink>
      <a:folHlink>
        <a:srgbClr val="FFFEFD"/>
      </a:folHlink>
    </a:clrScheme>
    <a:fontScheme name="Default Design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">
  <a:themeElements>
    <a:clrScheme name="Custom 2">
      <a:dk1>
        <a:srgbClr val="474746"/>
      </a:dk1>
      <a:lt1>
        <a:srgbClr val="FFFFFF"/>
      </a:lt1>
      <a:dk2>
        <a:srgbClr val="474746"/>
      </a:dk2>
      <a:lt2>
        <a:srgbClr val="474746"/>
      </a:lt2>
      <a:accent1>
        <a:srgbClr val="00487D"/>
      </a:accent1>
      <a:accent2>
        <a:srgbClr val="CF1A30"/>
      </a:accent2>
      <a:accent3>
        <a:srgbClr val="D2E6E1"/>
      </a:accent3>
      <a:accent4>
        <a:srgbClr val="629999"/>
      </a:accent4>
      <a:accent5>
        <a:srgbClr val="F7F5F2"/>
      </a:accent5>
      <a:accent6>
        <a:srgbClr val="00487D"/>
      </a:accent6>
      <a:hlink>
        <a:srgbClr val="629999"/>
      </a:hlink>
      <a:folHlink>
        <a:srgbClr val="FFFEFD"/>
      </a:folHlink>
    </a:clrScheme>
    <a:fontScheme name="defaul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Template_Corporate PowerPoint_New Branding</Template>
  <TotalTime>2703</TotalTime>
  <Words>1266</Words>
  <Application>Microsoft Office PowerPoint</Application>
  <PresentationFormat>On-screen Show (4:3)</PresentationFormat>
  <Paragraphs>211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34" baseType="lpstr">
      <vt:lpstr>Arial</vt:lpstr>
      <vt:lpstr>Wingdings</vt:lpstr>
      <vt:lpstr>ＭＳ Ｐゴシック</vt:lpstr>
      <vt:lpstr>Stag Sans Web USCC Black</vt:lpstr>
      <vt:lpstr>Geneva</vt:lpstr>
      <vt:lpstr>Axure Handwriting</vt:lpstr>
      <vt:lpstr>Verdana</vt:lpstr>
      <vt:lpstr>Stag Web USCC Medium</vt:lpstr>
      <vt:lpstr>Stag Web USCC Book</vt:lpstr>
      <vt:lpstr>Calibri</vt:lpstr>
      <vt:lpstr>default</vt:lpstr>
      <vt:lpstr>Default Design</vt:lpstr>
      <vt:lpstr>1_default</vt:lpstr>
      <vt:lpstr>  Any screen e-commerce using Responsive Web Design  October 17, 2013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U.S. Cellular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OLR Updates</dc:title>
  <dc:creator>Jennifer Thatcher</dc:creator>
  <cp:lastModifiedBy>Lipman, Michael</cp:lastModifiedBy>
  <cp:revision>204</cp:revision>
  <dcterms:created xsi:type="dcterms:W3CDTF">2012-03-12T16:24:53Z</dcterms:created>
  <dcterms:modified xsi:type="dcterms:W3CDTF">2014-06-04T02:43:35Z</dcterms:modified>
</cp:coreProperties>
</file>